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docMetadata/LabelInfo.xml" ContentType="application/vnd.ms-office.classificationlabel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6"/>
  </p:notesMasterIdLst>
  <p:handoutMasterIdLst>
    <p:handoutMasterId r:id="rId17"/>
  </p:handoutMasterIdLst>
  <p:sldIdLst>
    <p:sldId id="256" r:id="rId5"/>
    <p:sldId id="257" r:id="rId6"/>
    <p:sldId id="266" r:id="rId7"/>
    <p:sldId id="267" r:id="rId8"/>
    <p:sldId id="268" r:id="rId9"/>
    <p:sldId id="262" r:id="rId10"/>
    <p:sldId id="261" r:id="rId11"/>
    <p:sldId id="260" r:id="rId12"/>
    <p:sldId id="259" r:id="rId13"/>
    <p:sldId id="269" r:id="rId14"/>
    <p:sldId id="26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04B6D623-E243-4954-8FFF-E0D84BA1150E}">
          <p14:sldIdLst>
            <p14:sldId id="256"/>
            <p14:sldId id="257"/>
            <p14:sldId id="266"/>
            <p14:sldId id="267"/>
            <p14:sldId id="268"/>
            <p14:sldId id="262"/>
            <p14:sldId id="261"/>
            <p14:sldId id="260"/>
            <p14:sldId id="259"/>
            <p14:sldId id="269"/>
            <p14:sldId id="264"/>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A0E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D66DB1B6-1713-87D2-E066-CDE82452A7D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xmlns="" id="{274D1EEF-3AC6-FAC4-0C09-8E23808352A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BF5AF43-BF6E-4037-A94B-CA30BECF187B}" type="datetimeFigureOut">
              <a:rPr lang="en-GB" smtClean="0"/>
              <a:pPr/>
              <a:t>25/01/2024</a:t>
            </a:fld>
            <a:endParaRPr lang="en-GB"/>
          </a:p>
        </p:txBody>
      </p:sp>
      <p:sp>
        <p:nvSpPr>
          <p:cNvPr id="4" name="Footer Placeholder 3">
            <a:extLst>
              <a:ext uri="{FF2B5EF4-FFF2-40B4-BE49-F238E27FC236}">
                <a16:creationId xmlns:a16="http://schemas.microsoft.com/office/drawing/2014/main" xmlns="" id="{2C954A38-DF7F-4019-7BCC-7F7C6F06AC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xmlns="" id="{F848DB8A-C0C4-6412-68EE-E2CE861BE5B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DF6995-4187-4A42-ADDA-03A1B828325A}" type="slidenum">
              <a:rPr lang="en-GB" smtClean="0"/>
              <a:pPr/>
              <a:t>‹#›</a:t>
            </a:fld>
            <a:endParaRPr lang="en-GB"/>
          </a:p>
        </p:txBody>
      </p:sp>
    </p:spTree>
    <p:extLst>
      <p:ext uri="{BB962C8B-B14F-4D97-AF65-F5344CB8AC3E}">
        <p14:creationId xmlns:p14="http://schemas.microsoft.com/office/powerpoint/2010/main" xmlns="" val="29270001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F9682D-270C-4588-BA2C-EE1F12BBB000}" type="datetimeFigureOut">
              <a:rPr lang="en-GB" smtClean="0"/>
              <a:pPr/>
              <a:t>25/01/2024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5F7745-791A-4EB2-96A3-25CE55041A45}" type="slidenum">
              <a:rPr lang="en-GB" smtClean="0"/>
              <a:pPr/>
              <a:t>‹#›</a:t>
            </a:fld>
            <a:endParaRPr lang="en-GB"/>
          </a:p>
        </p:txBody>
      </p:sp>
    </p:spTree>
    <p:extLst>
      <p:ext uri="{BB962C8B-B14F-4D97-AF65-F5344CB8AC3E}">
        <p14:creationId xmlns:p14="http://schemas.microsoft.com/office/powerpoint/2010/main" xmlns="" val="374077481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A711217-DD9D-4D87-A718-A6ADCEB7CE98}" type="datetime1">
              <a:rPr lang="en-US" smtClean="0"/>
              <a:pPr/>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8534B6-7BCB-4718-A454-A736D422DC81}" type="datetime1">
              <a:rPr lang="en-US" smtClean="0"/>
              <a:pPr/>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CDA9DD-33A0-4093-8222-0C6A9A125D37}" type="datetime1">
              <a:rPr lang="en-US" smtClean="0"/>
              <a:pPr/>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E7B07C-F2C7-4194-BEFB-99E7A405141E}" type="datetime1">
              <a:rPr lang="en-US" smtClean="0"/>
              <a:pPr/>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9FA5D8-DF8E-4696-A27B-F934888993D0}" type="datetime1">
              <a:rPr lang="en-US" smtClean="0"/>
              <a:pPr/>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3D715A-B485-4E50-89FB-7317EA982D23}" type="datetime1">
              <a:rPr lang="en-US" smtClean="0"/>
              <a:pPr/>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A1A6CC-5E1F-40A9-945F-760FDDB5BC13}" type="datetime1">
              <a:rPr lang="en-US" smtClean="0"/>
              <a:pPr/>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147617-BA8F-497E-92FE-049C12B6C4D3}" type="datetime1">
              <a:rPr lang="en-US" smtClean="0"/>
              <a:pPr/>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AF8A2D-F541-4A29-A3FC-6BF84F04E798}" type="datetime1">
              <a:rPr lang="en-US" smtClean="0"/>
              <a:pPr/>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C65EBC-6B13-43A4-8F90-BC9867506E4A}" type="datetime1">
              <a:rPr lang="en-US" smtClean="0"/>
              <a:pPr/>
              <a:t>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C45651-46B1-47F0-A23B-468CBD14E6A9}" type="datetime1">
              <a:rPr lang="en-US" smtClean="0"/>
              <a:pPr/>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6B6D83-121F-481E-8E2C-7580FEE62923}" type="datetime1">
              <a:rPr lang="en-US" smtClean="0"/>
              <a:pPr/>
              <a:t>1/25/2024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735984A9-9A8F-4F48-A756-7EF1441DD19F}" type="datetime1">
              <a:rPr lang="en-US" smtClean="0"/>
              <a:pPr/>
              <a:t>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E51E7E-88F5-42DA-85F8-BA80BF0F3F74}" type="datetime1">
              <a:rPr lang="en-US" smtClean="0"/>
              <a:pPr/>
              <a:t>1/25/2024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90CE63E-01DD-432A-BED8-F471060D2AE6}" type="datetime1">
              <a:rPr lang="en-US" smtClean="0"/>
              <a:pPr/>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879484-65DE-4587-BBA6-B009401B2A18}" type="datetime1">
              <a:rPr lang="en-US" smtClean="0"/>
              <a:pPr/>
              <a:t>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A3F781-4582-4A80-9ACC-76485C7D2453}" type="datetime1">
              <a:rPr lang="en-US" smtClean="0"/>
              <a:pPr/>
              <a:t>1/25/2024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 Target="slide6.xml"/><Relationship Id="rId7" Type="http://schemas.openxmlformats.org/officeDocument/2006/relationships/slide" Target="slide11.xml"/><Relationship Id="rId2"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slide" Target="slide9.xm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4978DC-4AE6-D6C0-095F-8BE168CFAA48}"/>
              </a:ext>
            </a:extLst>
          </p:cNvPr>
          <p:cNvSpPr>
            <a:spLocks noGrp="1"/>
          </p:cNvSpPr>
          <p:nvPr>
            <p:ph type="ctrTitle"/>
          </p:nvPr>
        </p:nvSpPr>
        <p:spPr>
          <a:xfrm>
            <a:off x="1507067" y="2271289"/>
            <a:ext cx="7766936" cy="1646302"/>
          </a:xfrm>
        </p:spPr>
        <p:txBody>
          <a:bodyPr/>
          <a:lstStyle/>
          <a:p>
            <a:pPr algn="ctr"/>
            <a:r>
              <a:rPr lang="en-GB" dirty="0" err="1">
                <a:solidFill>
                  <a:schemeClr val="tx1"/>
                </a:solidFill>
              </a:rPr>
              <a:t>Warmdene</a:t>
            </a:r>
            <a:r>
              <a:rPr lang="en-GB" dirty="0">
                <a:solidFill>
                  <a:schemeClr val="tx1"/>
                </a:solidFill>
              </a:rPr>
              <a:t> Surgery PPG Patient Survey 2023</a:t>
            </a:r>
          </a:p>
        </p:txBody>
      </p:sp>
      <p:sp>
        <p:nvSpPr>
          <p:cNvPr id="3" name="Subtitle 2">
            <a:extLst>
              <a:ext uri="{FF2B5EF4-FFF2-40B4-BE49-F238E27FC236}">
                <a16:creationId xmlns:a16="http://schemas.microsoft.com/office/drawing/2014/main" xmlns="" id="{52DA7D3B-F0DC-F26F-0D92-9083503DC540}"/>
              </a:ext>
            </a:extLst>
          </p:cNvPr>
          <p:cNvSpPr>
            <a:spLocks noGrp="1"/>
          </p:cNvSpPr>
          <p:nvPr>
            <p:ph type="subTitle" idx="1"/>
          </p:nvPr>
        </p:nvSpPr>
        <p:spPr>
          <a:xfrm>
            <a:off x="1507067" y="4586711"/>
            <a:ext cx="7766936" cy="1096899"/>
          </a:xfrm>
        </p:spPr>
        <p:txBody>
          <a:bodyPr/>
          <a:lstStyle/>
          <a:p>
            <a:pPr algn="ctr"/>
            <a:r>
              <a:rPr lang="en-GB" dirty="0"/>
              <a:t>This survey ran from 9</a:t>
            </a:r>
            <a:r>
              <a:rPr lang="en-GB" baseline="30000" dirty="0"/>
              <a:t>th</a:t>
            </a:r>
            <a:r>
              <a:rPr lang="en-GB" dirty="0"/>
              <a:t> October to 20</a:t>
            </a:r>
            <a:r>
              <a:rPr lang="en-GB" baseline="30000" dirty="0"/>
              <a:t>th</a:t>
            </a:r>
            <a:r>
              <a:rPr lang="en-GB" dirty="0"/>
              <a:t> October 2023 and was available to complete on paper or electronically via a QR code link in the practice reception area</a:t>
            </a:r>
          </a:p>
        </p:txBody>
      </p:sp>
      <p:pic>
        <p:nvPicPr>
          <p:cNvPr id="11" name="Picture 10" descr="Text">
            <a:extLst>
              <a:ext uri="{FF2B5EF4-FFF2-40B4-BE49-F238E27FC236}">
                <a16:creationId xmlns:a16="http://schemas.microsoft.com/office/drawing/2014/main" xmlns="" id="{3E6C9C37-7F5C-4A54-C2A7-135409F8653A}"/>
              </a:ext>
            </a:extLst>
          </p:cNvPr>
          <p:cNvPicPr>
            <a:picLocks noChangeAspect="1"/>
          </p:cNvPicPr>
          <p:nvPr/>
        </p:nvPicPr>
        <p:blipFill>
          <a:blip r:embed="rId2"/>
          <a:stretch>
            <a:fillRect/>
          </a:stretch>
        </p:blipFill>
        <p:spPr>
          <a:xfrm>
            <a:off x="974654" y="256269"/>
            <a:ext cx="2964437" cy="914479"/>
          </a:xfrm>
          <a:prstGeom prst="rect">
            <a:avLst/>
          </a:prstGeom>
        </p:spPr>
      </p:pic>
      <p:sp>
        <p:nvSpPr>
          <p:cNvPr id="12" name="Slide Number Placeholder 11">
            <a:extLst>
              <a:ext uri="{FF2B5EF4-FFF2-40B4-BE49-F238E27FC236}">
                <a16:creationId xmlns:a16="http://schemas.microsoft.com/office/drawing/2014/main" xmlns="" id="{837B59A3-2053-4AE4-7320-F9E15F21DCDD}"/>
              </a:ext>
            </a:extLst>
          </p:cNvPr>
          <p:cNvSpPr>
            <a:spLocks noGrp="1"/>
          </p:cNvSpPr>
          <p:nvPr>
            <p:ph type="sldNum" sz="quarter" idx="12"/>
          </p:nvPr>
        </p:nvSpPr>
        <p:spPr/>
        <p:txBody>
          <a:bodyPr/>
          <a:lstStyle/>
          <a:p>
            <a:fld id="{D57F1E4F-1CFF-5643-939E-217C01CDF565}" type="slidenum">
              <a:rPr lang="en-US" sz="1600" smtClean="0"/>
              <a:pPr/>
              <a:t>1</a:t>
            </a:fld>
            <a:endParaRPr lang="en-US" sz="1600"/>
          </a:p>
        </p:txBody>
      </p:sp>
    </p:spTree>
    <p:extLst>
      <p:ext uri="{BB962C8B-B14F-4D97-AF65-F5344CB8AC3E}">
        <p14:creationId xmlns:p14="http://schemas.microsoft.com/office/powerpoint/2010/main" xmlns="" val="942771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DDD6D47B-04EF-7558-F268-9DA205F5F01A}"/>
              </a:ext>
            </a:extLst>
          </p:cNvPr>
          <p:cNvSpPr>
            <a:spLocks noGrp="1"/>
          </p:cNvSpPr>
          <p:nvPr>
            <p:ph type="sldNum" sz="quarter" idx="12"/>
          </p:nvPr>
        </p:nvSpPr>
        <p:spPr/>
        <p:txBody>
          <a:bodyPr/>
          <a:lstStyle/>
          <a:p>
            <a:fld id="{D57F1E4F-1CFF-5643-939E-217C01CDF565}" type="slidenum">
              <a:rPr lang="en-US" sz="1600" smtClean="0"/>
              <a:pPr/>
              <a:t>10</a:t>
            </a:fld>
            <a:endParaRPr lang="en-US" sz="1600"/>
          </a:p>
        </p:txBody>
      </p:sp>
      <p:sp>
        <p:nvSpPr>
          <p:cNvPr id="5" name="Title 1">
            <a:extLst>
              <a:ext uri="{FF2B5EF4-FFF2-40B4-BE49-F238E27FC236}">
                <a16:creationId xmlns:a16="http://schemas.microsoft.com/office/drawing/2014/main" xmlns="" id="{C05C625A-6A6B-B491-D975-083ADEEFD9A7}"/>
              </a:ext>
            </a:extLst>
          </p:cNvPr>
          <p:cNvSpPr>
            <a:spLocks noGrp="1"/>
          </p:cNvSpPr>
          <p:nvPr>
            <p:ph type="title"/>
          </p:nvPr>
        </p:nvSpPr>
        <p:spPr>
          <a:xfrm>
            <a:off x="811213" y="115811"/>
            <a:ext cx="8596312" cy="1320800"/>
          </a:xfrm>
        </p:spPr>
        <p:txBody>
          <a:bodyPr>
            <a:noAutofit/>
          </a:bodyPr>
          <a:lstStyle/>
          <a:p>
            <a:r>
              <a:rPr lang="en-GB" dirty="0">
                <a:solidFill>
                  <a:schemeClr val="tx1"/>
                </a:solidFill>
              </a:rPr>
              <a:t>Are day-to-day activities limited due to health problems/disability?</a:t>
            </a:r>
          </a:p>
        </p:txBody>
      </p:sp>
      <p:sp>
        <p:nvSpPr>
          <p:cNvPr id="7" name="Title 1">
            <a:extLst>
              <a:ext uri="{FF2B5EF4-FFF2-40B4-BE49-F238E27FC236}">
                <a16:creationId xmlns:a16="http://schemas.microsoft.com/office/drawing/2014/main" xmlns="" id="{79E19E88-68C7-0879-24FE-6A77E0CC7B85}"/>
              </a:ext>
            </a:extLst>
          </p:cNvPr>
          <p:cNvSpPr txBox="1">
            <a:spLocks/>
          </p:cNvSpPr>
          <p:nvPr/>
        </p:nvSpPr>
        <p:spPr>
          <a:xfrm>
            <a:off x="811213" y="3338514"/>
            <a:ext cx="8596312" cy="619125"/>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solidFill>
                  <a:schemeClr val="tx1"/>
                </a:solidFill>
              </a:rPr>
              <a:t>Please state the type of impairment</a:t>
            </a:r>
          </a:p>
        </p:txBody>
      </p:sp>
      <p:pic>
        <p:nvPicPr>
          <p:cNvPr id="3" name="Picture 2">
            <a:extLst>
              <a:ext uri="{FF2B5EF4-FFF2-40B4-BE49-F238E27FC236}">
                <a16:creationId xmlns:a16="http://schemas.microsoft.com/office/drawing/2014/main" xmlns="" id="{BBBDE044-3035-ADF9-C397-C909263ED178}"/>
              </a:ext>
            </a:extLst>
          </p:cNvPr>
          <p:cNvPicPr>
            <a:picLocks noChangeAspect="1"/>
          </p:cNvPicPr>
          <p:nvPr/>
        </p:nvPicPr>
        <p:blipFill>
          <a:blip r:embed="rId2"/>
          <a:stretch>
            <a:fillRect/>
          </a:stretch>
        </p:blipFill>
        <p:spPr>
          <a:xfrm>
            <a:off x="932579" y="1291131"/>
            <a:ext cx="7658084" cy="2047383"/>
          </a:xfrm>
          <a:prstGeom prst="rect">
            <a:avLst/>
          </a:prstGeom>
        </p:spPr>
      </p:pic>
      <p:pic>
        <p:nvPicPr>
          <p:cNvPr id="10" name="Picture 9">
            <a:extLst>
              <a:ext uri="{FF2B5EF4-FFF2-40B4-BE49-F238E27FC236}">
                <a16:creationId xmlns:a16="http://schemas.microsoft.com/office/drawing/2014/main" xmlns="" id="{F5250D8D-559B-8B0A-0A18-A978D44A37C2}"/>
              </a:ext>
            </a:extLst>
          </p:cNvPr>
          <p:cNvPicPr>
            <a:picLocks noChangeAspect="1"/>
          </p:cNvPicPr>
          <p:nvPr/>
        </p:nvPicPr>
        <p:blipFill>
          <a:blip r:embed="rId3"/>
          <a:stretch>
            <a:fillRect/>
          </a:stretch>
        </p:blipFill>
        <p:spPr>
          <a:xfrm>
            <a:off x="932578" y="4003083"/>
            <a:ext cx="6979143" cy="2559472"/>
          </a:xfrm>
          <a:prstGeom prst="rect">
            <a:avLst/>
          </a:prstGeom>
        </p:spPr>
      </p:pic>
    </p:spTree>
    <p:extLst>
      <p:ext uri="{BB962C8B-B14F-4D97-AF65-F5344CB8AC3E}">
        <p14:creationId xmlns:p14="http://schemas.microsoft.com/office/powerpoint/2010/main" xmlns="" val="3404130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0D4416-D3B3-6B2C-3951-29727BF4C675}"/>
              </a:ext>
            </a:extLst>
          </p:cNvPr>
          <p:cNvSpPr>
            <a:spLocks noGrp="1"/>
          </p:cNvSpPr>
          <p:nvPr>
            <p:ph type="title"/>
          </p:nvPr>
        </p:nvSpPr>
        <p:spPr>
          <a:xfrm>
            <a:off x="3087159" y="142875"/>
            <a:ext cx="3751791" cy="676275"/>
          </a:xfrm>
        </p:spPr>
        <p:txBody>
          <a:bodyPr/>
          <a:lstStyle/>
          <a:p>
            <a:r>
              <a:rPr lang="en-GB" dirty="0">
                <a:solidFill>
                  <a:schemeClr val="tx1"/>
                </a:solidFill>
              </a:rPr>
              <a:t>Are you a carer?</a:t>
            </a:r>
          </a:p>
        </p:txBody>
      </p:sp>
      <p:sp>
        <p:nvSpPr>
          <p:cNvPr id="4" name="Slide Number Placeholder 3">
            <a:extLst>
              <a:ext uri="{FF2B5EF4-FFF2-40B4-BE49-F238E27FC236}">
                <a16:creationId xmlns:a16="http://schemas.microsoft.com/office/drawing/2014/main" xmlns="" id="{FFE10F81-3D46-34B3-3BEF-A884423B54DB}"/>
              </a:ext>
            </a:extLst>
          </p:cNvPr>
          <p:cNvSpPr>
            <a:spLocks noGrp="1"/>
          </p:cNvSpPr>
          <p:nvPr>
            <p:ph type="sldNum" sz="quarter" idx="12"/>
          </p:nvPr>
        </p:nvSpPr>
        <p:spPr/>
        <p:txBody>
          <a:bodyPr/>
          <a:lstStyle/>
          <a:p>
            <a:fld id="{D57F1E4F-1CFF-5643-939E-217C01CDF565}" type="slidenum">
              <a:rPr lang="en-US" sz="1600" smtClean="0"/>
              <a:pPr/>
              <a:t>11</a:t>
            </a:fld>
            <a:endParaRPr lang="en-US" sz="1600"/>
          </a:p>
        </p:txBody>
      </p:sp>
      <p:sp>
        <p:nvSpPr>
          <p:cNvPr id="5" name="Title 1">
            <a:extLst>
              <a:ext uri="{FF2B5EF4-FFF2-40B4-BE49-F238E27FC236}">
                <a16:creationId xmlns:a16="http://schemas.microsoft.com/office/drawing/2014/main" xmlns="" id="{2455D08E-07B8-CCBB-A67B-B2AC7F9EF7F4}"/>
              </a:ext>
            </a:extLst>
          </p:cNvPr>
          <p:cNvSpPr txBox="1">
            <a:spLocks/>
          </p:cNvSpPr>
          <p:nvPr/>
        </p:nvSpPr>
        <p:spPr>
          <a:xfrm>
            <a:off x="2710921" y="2762694"/>
            <a:ext cx="4504266" cy="676275"/>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solidFill>
                  <a:schemeClr val="tx1"/>
                </a:solidFill>
              </a:rPr>
              <a:t>Who do you care for?</a:t>
            </a:r>
          </a:p>
        </p:txBody>
      </p:sp>
      <p:pic>
        <p:nvPicPr>
          <p:cNvPr id="6" name="Picture 5">
            <a:extLst>
              <a:ext uri="{FF2B5EF4-FFF2-40B4-BE49-F238E27FC236}">
                <a16:creationId xmlns:a16="http://schemas.microsoft.com/office/drawing/2014/main" xmlns="" id="{235079DF-589E-A997-0AD7-D247D11CE10C}"/>
              </a:ext>
            </a:extLst>
          </p:cNvPr>
          <p:cNvPicPr>
            <a:picLocks noChangeAspect="1"/>
          </p:cNvPicPr>
          <p:nvPr/>
        </p:nvPicPr>
        <p:blipFill>
          <a:blip r:embed="rId2"/>
          <a:stretch>
            <a:fillRect/>
          </a:stretch>
        </p:blipFill>
        <p:spPr>
          <a:xfrm>
            <a:off x="1233781" y="855681"/>
            <a:ext cx="7231788" cy="1907013"/>
          </a:xfrm>
          <a:prstGeom prst="rect">
            <a:avLst/>
          </a:prstGeom>
        </p:spPr>
      </p:pic>
      <p:pic>
        <p:nvPicPr>
          <p:cNvPr id="10" name="Picture 9">
            <a:extLst>
              <a:ext uri="{FF2B5EF4-FFF2-40B4-BE49-F238E27FC236}">
                <a16:creationId xmlns:a16="http://schemas.microsoft.com/office/drawing/2014/main" xmlns="" id="{B224DA5E-D407-FFF2-8A6E-B06AA0A3DA9C}"/>
              </a:ext>
            </a:extLst>
          </p:cNvPr>
          <p:cNvPicPr>
            <a:picLocks noChangeAspect="1"/>
          </p:cNvPicPr>
          <p:nvPr/>
        </p:nvPicPr>
        <p:blipFill>
          <a:blip r:embed="rId3"/>
          <a:stretch>
            <a:fillRect/>
          </a:stretch>
        </p:blipFill>
        <p:spPr>
          <a:xfrm>
            <a:off x="830425" y="3556603"/>
            <a:ext cx="7412394" cy="2863880"/>
          </a:xfrm>
          <a:prstGeom prst="rect">
            <a:avLst/>
          </a:prstGeom>
        </p:spPr>
      </p:pic>
    </p:spTree>
    <p:extLst>
      <p:ext uri="{BB962C8B-B14F-4D97-AF65-F5344CB8AC3E}">
        <p14:creationId xmlns:p14="http://schemas.microsoft.com/office/powerpoint/2010/main" xmlns="" val="3599160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DFC5A7-78A2-671D-BC2D-089860117C70}"/>
              </a:ext>
            </a:extLst>
          </p:cNvPr>
          <p:cNvSpPr>
            <a:spLocks noGrp="1"/>
          </p:cNvSpPr>
          <p:nvPr>
            <p:ph type="title"/>
          </p:nvPr>
        </p:nvSpPr>
        <p:spPr>
          <a:xfrm>
            <a:off x="551499" y="1193371"/>
            <a:ext cx="8596668" cy="762000"/>
          </a:xfrm>
        </p:spPr>
        <p:txBody>
          <a:bodyPr/>
          <a:lstStyle/>
          <a:p>
            <a:r>
              <a:rPr lang="en-GB" dirty="0">
                <a:solidFill>
                  <a:schemeClr val="tx1"/>
                </a:solidFill>
              </a:rPr>
              <a:t>Key Demographic Statistics</a:t>
            </a:r>
          </a:p>
        </p:txBody>
      </p:sp>
      <p:sp>
        <p:nvSpPr>
          <p:cNvPr id="3" name="Content Placeholder 2">
            <a:extLst>
              <a:ext uri="{FF2B5EF4-FFF2-40B4-BE49-F238E27FC236}">
                <a16:creationId xmlns:a16="http://schemas.microsoft.com/office/drawing/2014/main" xmlns="" id="{C1B420C5-B34D-98E2-CF89-3B1432F817F4}"/>
              </a:ext>
            </a:extLst>
          </p:cNvPr>
          <p:cNvSpPr>
            <a:spLocks noGrp="1"/>
          </p:cNvSpPr>
          <p:nvPr>
            <p:ph idx="1"/>
          </p:nvPr>
        </p:nvSpPr>
        <p:spPr>
          <a:xfrm>
            <a:off x="488581" y="2225081"/>
            <a:ext cx="8722504" cy="4093118"/>
          </a:xfrm>
        </p:spPr>
        <p:txBody>
          <a:bodyPr vert="horz" lIns="91440" tIns="45720" rIns="91440" bIns="45720" rtlCol="0" anchor="t">
            <a:normAutofit fontScale="85000" lnSpcReduction="10000"/>
          </a:bodyPr>
          <a:lstStyle/>
          <a:p>
            <a:r>
              <a:rPr lang="en-GB" dirty="0"/>
              <a:t>398 patients responded to the survey, compared to 446 last year</a:t>
            </a:r>
          </a:p>
          <a:p>
            <a:r>
              <a:rPr lang="en-GB" dirty="0"/>
              <a:t>45% of respondents were female, with 27% preferring </a:t>
            </a:r>
            <a:r>
              <a:rPr lang="en-GB" b="1" u="sng" dirty="0"/>
              <a:t>not</a:t>
            </a:r>
            <a:r>
              <a:rPr lang="en-GB" dirty="0"/>
              <a:t> to disclose their gender (a large rise from only 5% last year) </a:t>
            </a:r>
            <a:r>
              <a:rPr lang="en-GB" b="1" u="sng" dirty="0">
                <a:solidFill>
                  <a:schemeClr val="accent1"/>
                </a:solidFill>
                <a:hlinkClick r:id="rId2" action="ppaction://hlinksldjump">
                  <a:extLst>
                    <a:ext uri="{A12FA001-AC4F-418D-AE19-62706E023703}">
                      <ahyp:hlinkClr xmlns="" xmlns:ahyp="http://schemas.microsoft.com/office/drawing/2018/hyperlinkcolor" val="tx"/>
                    </a:ext>
                  </a:extLst>
                </a:hlinkClick>
              </a:rPr>
              <a:t>Slide 7</a:t>
            </a:r>
            <a:endParaRPr lang="en-GB" b="1" u="sng" dirty="0">
              <a:solidFill>
                <a:schemeClr val="accent1"/>
              </a:solidFill>
            </a:endParaRPr>
          </a:p>
          <a:p>
            <a:r>
              <a:rPr lang="en-GB" dirty="0"/>
              <a:t>The age group with the highest response rate was age 56-65 (18%), followed by 46-55 (17%). Age 25 and under (6%) were the lowest responders </a:t>
            </a:r>
            <a:r>
              <a:rPr lang="en-GB" b="1" u="sng" dirty="0">
                <a:solidFill>
                  <a:schemeClr val="accent1"/>
                </a:solidFill>
                <a:hlinkClick r:id="rId3" action="ppaction://hlinksldjump">
                  <a:extLst>
                    <a:ext uri="{A12FA001-AC4F-418D-AE19-62706E023703}">
                      <ahyp:hlinkClr xmlns="" xmlns:ahyp="http://schemas.microsoft.com/office/drawing/2018/hyperlinkcolor" val="tx"/>
                    </a:ext>
                  </a:extLst>
                </a:hlinkClick>
              </a:rPr>
              <a:t>Slide 6</a:t>
            </a:r>
            <a:endParaRPr lang="en-GB" b="1" u="sng" dirty="0">
              <a:solidFill>
                <a:schemeClr val="accent1"/>
              </a:solidFill>
            </a:endParaRPr>
          </a:p>
          <a:p>
            <a:r>
              <a:rPr lang="en-GB" dirty="0"/>
              <a:t>84% of the 398 respondents were White, followed by 8% who again, preferred not to say </a:t>
            </a:r>
            <a:r>
              <a:rPr lang="en-GB" b="1" u="sng" dirty="0">
                <a:solidFill>
                  <a:schemeClr val="accent1"/>
                </a:solidFill>
                <a:hlinkClick r:id="rId4" action="ppaction://hlinksldjump"/>
              </a:rPr>
              <a:t>Slide 8</a:t>
            </a:r>
            <a:endParaRPr lang="en-GB" b="1" u="sng" dirty="0">
              <a:solidFill>
                <a:schemeClr val="accent1"/>
              </a:solidFill>
            </a:endParaRPr>
          </a:p>
          <a:p>
            <a:r>
              <a:rPr lang="en-GB" dirty="0"/>
              <a:t>76% of respondents chose to answer the question about their religion, with 65% of those stating that they had no particular religion</a:t>
            </a:r>
            <a:r>
              <a:rPr lang="en-GB" dirty="0">
                <a:solidFill>
                  <a:schemeClr val="tx1"/>
                </a:solidFill>
              </a:rPr>
              <a:t> </a:t>
            </a:r>
            <a:r>
              <a:rPr lang="en-GB" b="1" u="sng" dirty="0">
                <a:solidFill>
                  <a:schemeClr val="accent1"/>
                </a:solidFill>
                <a:hlinkClick r:id="rId5" action="ppaction://hlinksldjump"/>
              </a:rPr>
              <a:t>Slide 9</a:t>
            </a:r>
            <a:endParaRPr lang="en-GB" b="1" u="sng" dirty="0">
              <a:solidFill>
                <a:schemeClr val="accent1"/>
              </a:solidFill>
            </a:endParaRPr>
          </a:p>
          <a:p>
            <a:r>
              <a:rPr lang="en-GB" dirty="0"/>
              <a:t>91% of responders identified as the sex assigned at birth, with 8% choosing not to say </a:t>
            </a:r>
            <a:r>
              <a:rPr lang="en-GB" b="1" u="sng" dirty="0">
                <a:solidFill>
                  <a:schemeClr val="accent1"/>
                </a:solidFill>
                <a:hlinkClick r:id="rId2" action="ppaction://hlinksldjump"/>
              </a:rPr>
              <a:t>Slide 7</a:t>
            </a:r>
            <a:endParaRPr lang="en-GB" b="1" u="sng" dirty="0">
              <a:solidFill>
                <a:schemeClr val="accent1"/>
              </a:solidFill>
            </a:endParaRPr>
          </a:p>
          <a:p>
            <a:r>
              <a:rPr lang="en-GB" dirty="0"/>
              <a:t>31% of respondents’ day-to-day activities were limited because of health problems/disability, of them 13% were affected a lot. 11% preferred not to say </a:t>
            </a:r>
            <a:r>
              <a:rPr lang="en-GB" b="1" u="sng" dirty="0">
                <a:solidFill>
                  <a:schemeClr val="accent1"/>
                </a:solidFill>
                <a:hlinkClick r:id="rId6" action="ppaction://hlinksldjump"/>
              </a:rPr>
              <a:t>Slide 10</a:t>
            </a:r>
            <a:endParaRPr lang="en-GB" b="1" u="sng" dirty="0">
              <a:solidFill>
                <a:schemeClr val="accent1"/>
              </a:solidFill>
            </a:endParaRPr>
          </a:p>
          <a:p>
            <a:r>
              <a:rPr lang="en-GB" dirty="0"/>
              <a:t>15% of responders were carers with 32% of those carers caring for a parent </a:t>
            </a:r>
            <a:r>
              <a:rPr lang="en-GB" b="1" u="sng" dirty="0">
                <a:solidFill>
                  <a:schemeClr val="accent1"/>
                </a:solidFill>
                <a:hlinkClick r:id="rId7" action="ppaction://hlinksldjump"/>
              </a:rPr>
              <a:t>Slide 11</a:t>
            </a:r>
            <a:endParaRPr lang="en-GB" b="1" u="sng" dirty="0">
              <a:solidFill>
                <a:schemeClr val="accent1"/>
              </a:solidFill>
            </a:endParaRPr>
          </a:p>
          <a:p>
            <a:r>
              <a:rPr lang="en-GB" dirty="0">
                <a:solidFill>
                  <a:schemeClr val="tx1"/>
                </a:solidFill>
              </a:rPr>
              <a:t>43% of respondents could give </a:t>
            </a:r>
            <a:r>
              <a:rPr lang="en-GB" u="sng" dirty="0">
                <a:solidFill>
                  <a:schemeClr val="tx1"/>
                </a:solidFill>
              </a:rPr>
              <a:t>no examples </a:t>
            </a:r>
            <a:r>
              <a:rPr lang="en-GB" dirty="0">
                <a:solidFill>
                  <a:schemeClr val="tx1"/>
                </a:solidFill>
              </a:rPr>
              <a:t>of how to improve the surgery (they were already very happy!)</a:t>
            </a:r>
          </a:p>
        </p:txBody>
      </p:sp>
      <p:pic>
        <p:nvPicPr>
          <p:cNvPr id="5" name="Picture 4" descr="Text&#10;&#10;Description automatically generated with low confidence">
            <a:extLst>
              <a:ext uri="{FF2B5EF4-FFF2-40B4-BE49-F238E27FC236}">
                <a16:creationId xmlns:a16="http://schemas.microsoft.com/office/drawing/2014/main" xmlns="" id="{EC6587C4-3DD9-E78F-9CD7-5B96E2E3A5D7}"/>
              </a:ext>
            </a:extLst>
          </p:cNvPr>
          <p:cNvPicPr>
            <a:picLocks noChangeAspect="1"/>
          </p:cNvPicPr>
          <p:nvPr/>
        </p:nvPicPr>
        <p:blipFill>
          <a:blip r:embed="rId8"/>
          <a:stretch>
            <a:fillRect/>
          </a:stretch>
        </p:blipFill>
        <p:spPr>
          <a:xfrm>
            <a:off x="677335" y="188038"/>
            <a:ext cx="2384648" cy="735624"/>
          </a:xfrm>
          <a:prstGeom prst="rect">
            <a:avLst/>
          </a:prstGeom>
        </p:spPr>
      </p:pic>
      <p:sp>
        <p:nvSpPr>
          <p:cNvPr id="6" name="Slide Number Placeholder 5">
            <a:extLst>
              <a:ext uri="{FF2B5EF4-FFF2-40B4-BE49-F238E27FC236}">
                <a16:creationId xmlns:a16="http://schemas.microsoft.com/office/drawing/2014/main" xmlns="" id="{1E97B2F6-3294-30C7-57B6-4A3E861618C9}"/>
              </a:ext>
            </a:extLst>
          </p:cNvPr>
          <p:cNvSpPr>
            <a:spLocks noGrp="1"/>
          </p:cNvSpPr>
          <p:nvPr>
            <p:ph type="sldNum" sz="quarter" idx="12"/>
          </p:nvPr>
        </p:nvSpPr>
        <p:spPr/>
        <p:txBody>
          <a:bodyPr/>
          <a:lstStyle/>
          <a:p>
            <a:fld id="{D57F1E4F-1CFF-5643-939E-217C01CDF565}" type="slidenum">
              <a:rPr lang="en-US" sz="1600" smtClean="0"/>
              <a:pPr/>
              <a:t>2</a:t>
            </a:fld>
            <a:endParaRPr lang="en-US" sz="1600"/>
          </a:p>
        </p:txBody>
      </p:sp>
    </p:spTree>
    <p:extLst>
      <p:ext uri="{BB962C8B-B14F-4D97-AF65-F5344CB8AC3E}">
        <p14:creationId xmlns:p14="http://schemas.microsoft.com/office/powerpoint/2010/main" xmlns="" val="2390521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0F0380-1792-66BE-5557-CAD52B39A2B8}"/>
              </a:ext>
            </a:extLst>
          </p:cNvPr>
          <p:cNvSpPr>
            <a:spLocks noGrp="1"/>
          </p:cNvSpPr>
          <p:nvPr>
            <p:ph type="title"/>
          </p:nvPr>
        </p:nvSpPr>
        <p:spPr>
          <a:xfrm>
            <a:off x="216793" y="146713"/>
            <a:ext cx="8596668" cy="609600"/>
          </a:xfrm>
        </p:spPr>
        <p:txBody>
          <a:bodyPr>
            <a:normAutofit fontScale="90000"/>
          </a:bodyPr>
          <a:lstStyle/>
          <a:p>
            <a:r>
              <a:rPr lang="en-GB" dirty="0">
                <a:solidFill>
                  <a:schemeClr val="tx1"/>
                </a:solidFill>
              </a:rPr>
              <a:t>What works well at </a:t>
            </a:r>
            <a:r>
              <a:rPr lang="en-GB" dirty="0" err="1">
                <a:solidFill>
                  <a:schemeClr val="tx1"/>
                </a:solidFill>
              </a:rPr>
              <a:t>Warmdene</a:t>
            </a:r>
            <a:r>
              <a:rPr lang="en-GB" dirty="0">
                <a:solidFill>
                  <a:schemeClr val="tx1"/>
                </a:solidFill>
              </a:rPr>
              <a:t> Surgery?</a:t>
            </a:r>
          </a:p>
        </p:txBody>
      </p:sp>
      <p:sp>
        <p:nvSpPr>
          <p:cNvPr id="4" name="Slide Number Placeholder 3">
            <a:extLst>
              <a:ext uri="{FF2B5EF4-FFF2-40B4-BE49-F238E27FC236}">
                <a16:creationId xmlns:a16="http://schemas.microsoft.com/office/drawing/2014/main" xmlns="" id="{AB6704E3-B446-F319-8E97-8BFAF0395422}"/>
              </a:ext>
            </a:extLst>
          </p:cNvPr>
          <p:cNvSpPr>
            <a:spLocks noGrp="1"/>
          </p:cNvSpPr>
          <p:nvPr>
            <p:ph type="sldNum" sz="quarter" idx="12"/>
          </p:nvPr>
        </p:nvSpPr>
        <p:spPr/>
        <p:txBody>
          <a:bodyPr/>
          <a:lstStyle/>
          <a:p>
            <a:fld id="{D57F1E4F-1CFF-5643-939E-217C01CDF565}" type="slidenum">
              <a:rPr lang="en-US" sz="1600" smtClean="0"/>
              <a:pPr/>
              <a:t>3</a:t>
            </a:fld>
            <a:endParaRPr lang="en-US" sz="1600"/>
          </a:p>
        </p:txBody>
      </p:sp>
      <p:sp>
        <p:nvSpPr>
          <p:cNvPr id="5" name="Speech Bubble: Rectangle with Corners Rounded 4">
            <a:extLst>
              <a:ext uri="{FF2B5EF4-FFF2-40B4-BE49-F238E27FC236}">
                <a16:creationId xmlns:a16="http://schemas.microsoft.com/office/drawing/2014/main" xmlns="" id="{832A7F30-1C76-BDC7-F997-49E4BC29AB99}"/>
              </a:ext>
            </a:extLst>
          </p:cNvPr>
          <p:cNvSpPr/>
          <p:nvPr/>
        </p:nvSpPr>
        <p:spPr>
          <a:xfrm>
            <a:off x="89510" y="753429"/>
            <a:ext cx="2389138" cy="1080654"/>
          </a:xfrm>
          <a:prstGeom prst="wedgeRoundRect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“I’ve always been able to get an appointment for myself or my children, and know I can see a GP on the same day if it’s urgent”</a:t>
            </a:r>
          </a:p>
        </p:txBody>
      </p:sp>
      <p:sp>
        <p:nvSpPr>
          <p:cNvPr id="6" name="Thought Bubble: Cloud 5">
            <a:extLst>
              <a:ext uri="{FF2B5EF4-FFF2-40B4-BE49-F238E27FC236}">
                <a16:creationId xmlns:a16="http://schemas.microsoft.com/office/drawing/2014/main" xmlns="" id="{17385125-7BED-49A1-C020-17863B5343ED}"/>
              </a:ext>
            </a:extLst>
          </p:cNvPr>
          <p:cNvSpPr/>
          <p:nvPr/>
        </p:nvSpPr>
        <p:spPr>
          <a:xfrm>
            <a:off x="7153" y="2656208"/>
            <a:ext cx="2776627" cy="1984309"/>
          </a:xfrm>
          <a:prstGeom prst="cloud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“online booking…book two weeks in advance. The warm welcome from all staff encountered and having a queuing system when calling</a:t>
            </a:r>
          </a:p>
          <a:p>
            <a:pPr algn="ctr"/>
            <a:r>
              <a:rPr lang="en-GB" sz="1200" dirty="0">
                <a:solidFill>
                  <a:schemeClr val="tx1"/>
                </a:solidFill>
              </a:rPr>
              <a:t>”</a:t>
            </a:r>
          </a:p>
        </p:txBody>
      </p:sp>
      <p:sp>
        <p:nvSpPr>
          <p:cNvPr id="7" name="Speech Bubble: Oval 6">
            <a:extLst>
              <a:ext uri="{FF2B5EF4-FFF2-40B4-BE49-F238E27FC236}">
                <a16:creationId xmlns:a16="http://schemas.microsoft.com/office/drawing/2014/main" xmlns="" id="{B9E9ECB3-7358-D6BD-FE41-93F4C3F212CB}"/>
              </a:ext>
            </a:extLst>
          </p:cNvPr>
          <p:cNvSpPr/>
          <p:nvPr/>
        </p:nvSpPr>
        <p:spPr>
          <a:xfrm>
            <a:off x="2776966" y="885654"/>
            <a:ext cx="1514077" cy="775388"/>
          </a:xfrm>
          <a:prstGeom prst="wedgeEllipse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“The staff helpful &amp; kind”</a:t>
            </a:r>
          </a:p>
        </p:txBody>
      </p:sp>
      <p:sp>
        <p:nvSpPr>
          <p:cNvPr id="8" name="Speech Bubble: Rectangle with Corners Rounded 7">
            <a:extLst>
              <a:ext uri="{FF2B5EF4-FFF2-40B4-BE49-F238E27FC236}">
                <a16:creationId xmlns:a16="http://schemas.microsoft.com/office/drawing/2014/main" xmlns="" id="{B4333E44-C549-FF5E-E5A8-1BE6AC893075}"/>
              </a:ext>
            </a:extLst>
          </p:cNvPr>
          <p:cNvSpPr/>
          <p:nvPr/>
        </p:nvSpPr>
        <p:spPr>
          <a:xfrm>
            <a:off x="2275150" y="1834083"/>
            <a:ext cx="2389138" cy="907473"/>
          </a:xfrm>
          <a:prstGeom prst="wedgeRoundRect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“Brilliant surgery. Reception very helpful. Doctors and nursing staff fantastic”</a:t>
            </a:r>
          </a:p>
        </p:txBody>
      </p:sp>
      <p:sp>
        <p:nvSpPr>
          <p:cNvPr id="9" name="Thought Bubble: Cloud 8">
            <a:extLst>
              <a:ext uri="{FF2B5EF4-FFF2-40B4-BE49-F238E27FC236}">
                <a16:creationId xmlns:a16="http://schemas.microsoft.com/office/drawing/2014/main" xmlns="" id="{020F4F53-2978-3F8F-B24B-17FC7791201C}"/>
              </a:ext>
            </a:extLst>
          </p:cNvPr>
          <p:cNvSpPr/>
          <p:nvPr/>
        </p:nvSpPr>
        <p:spPr>
          <a:xfrm>
            <a:off x="4438013" y="838917"/>
            <a:ext cx="1719828" cy="1080654"/>
          </a:xfrm>
          <a:prstGeom prst="cloud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“Everything, no complaints at all”</a:t>
            </a:r>
          </a:p>
        </p:txBody>
      </p:sp>
      <p:sp>
        <p:nvSpPr>
          <p:cNvPr id="10" name="Speech Bubble: Oval 9">
            <a:extLst>
              <a:ext uri="{FF2B5EF4-FFF2-40B4-BE49-F238E27FC236}">
                <a16:creationId xmlns:a16="http://schemas.microsoft.com/office/drawing/2014/main" xmlns="" id="{FCE92493-D148-93D9-0F8E-35E0AA2FD48B}"/>
              </a:ext>
            </a:extLst>
          </p:cNvPr>
          <p:cNvSpPr/>
          <p:nvPr/>
        </p:nvSpPr>
        <p:spPr>
          <a:xfrm>
            <a:off x="126935" y="4988338"/>
            <a:ext cx="1663171" cy="1217153"/>
          </a:xfrm>
          <a:prstGeom prst="wedgeEllipse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“It's fantastic, I cannot find anything wrong with this practice”</a:t>
            </a:r>
          </a:p>
        </p:txBody>
      </p:sp>
      <p:sp>
        <p:nvSpPr>
          <p:cNvPr id="11" name="Speech Bubble: Rectangle with Corners Rounded 10">
            <a:extLst>
              <a:ext uri="{FF2B5EF4-FFF2-40B4-BE49-F238E27FC236}">
                <a16:creationId xmlns:a16="http://schemas.microsoft.com/office/drawing/2014/main" xmlns="" id="{184E8FD0-3968-FA98-96EA-F5CDC6C7AC24}"/>
              </a:ext>
            </a:extLst>
          </p:cNvPr>
          <p:cNvSpPr/>
          <p:nvPr/>
        </p:nvSpPr>
        <p:spPr>
          <a:xfrm>
            <a:off x="6304811" y="697574"/>
            <a:ext cx="3110224" cy="1125718"/>
          </a:xfrm>
          <a:prstGeom prst="wedgeRoundRect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“Everything is uploaded online in great detail but easy to understand and at perfect speed. Always felt listened to and never had an issue booking appointments through the NHS app which I didn’t have at my last surgery”</a:t>
            </a:r>
          </a:p>
        </p:txBody>
      </p:sp>
      <p:sp>
        <p:nvSpPr>
          <p:cNvPr id="13" name="Speech Bubble: Oval 12">
            <a:extLst>
              <a:ext uri="{FF2B5EF4-FFF2-40B4-BE49-F238E27FC236}">
                <a16:creationId xmlns:a16="http://schemas.microsoft.com/office/drawing/2014/main" xmlns="" id="{470934E2-ED00-FBC9-6EC7-D04477514037}"/>
              </a:ext>
            </a:extLst>
          </p:cNvPr>
          <p:cNvSpPr/>
          <p:nvPr/>
        </p:nvSpPr>
        <p:spPr>
          <a:xfrm>
            <a:off x="4714338" y="1939451"/>
            <a:ext cx="3534431" cy="1585947"/>
          </a:xfrm>
          <a:prstGeom prst="wedgeEllipse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solidFill>
                  <a:schemeClr val="tx1"/>
                </a:solidFill>
              </a:rPr>
              <a:t>“…you can call in the morning and see the GP the same day. Also, it’s great that we can see the GPs face to face. I work in healthcare and many patients tell me they cannot see their GP face to face, so I feel very lucky”</a:t>
            </a:r>
          </a:p>
        </p:txBody>
      </p:sp>
      <p:sp>
        <p:nvSpPr>
          <p:cNvPr id="14" name="Thought Bubble: Cloud 13">
            <a:extLst>
              <a:ext uri="{FF2B5EF4-FFF2-40B4-BE49-F238E27FC236}">
                <a16:creationId xmlns:a16="http://schemas.microsoft.com/office/drawing/2014/main" xmlns="" id="{BC06ACD7-3C53-2ADC-7C1B-BD673FE9B539}"/>
              </a:ext>
            </a:extLst>
          </p:cNvPr>
          <p:cNvSpPr/>
          <p:nvPr/>
        </p:nvSpPr>
        <p:spPr>
          <a:xfrm>
            <a:off x="4111939" y="3701624"/>
            <a:ext cx="2997565" cy="1578453"/>
          </a:xfrm>
          <a:prstGeom prst="cloud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“being able to see your own doctor, appointments running on time, opportunity to wait at end of surgery if an emergency appt need”</a:t>
            </a:r>
          </a:p>
        </p:txBody>
      </p:sp>
      <p:sp>
        <p:nvSpPr>
          <p:cNvPr id="15" name="Speech Bubble: Oval 14">
            <a:extLst>
              <a:ext uri="{FF2B5EF4-FFF2-40B4-BE49-F238E27FC236}">
                <a16:creationId xmlns:a16="http://schemas.microsoft.com/office/drawing/2014/main" xmlns="" id="{E44A3C11-0C02-AEEC-42E3-088C5C869C8B}"/>
              </a:ext>
            </a:extLst>
          </p:cNvPr>
          <p:cNvSpPr/>
          <p:nvPr/>
        </p:nvSpPr>
        <p:spPr>
          <a:xfrm>
            <a:off x="2839090" y="2997851"/>
            <a:ext cx="2001857" cy="1079446"/>
          </a:xfrm>
          <a:prstGeom prst="wedgeEllipse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“Cordiality, professionalism and appointment availability”</a:t>
            </a:r>
          </a:p>
        </p:txBody>
      </p:sp>
      <p:sp>
        <p:nvSpPr>
          <p:cNvPr id="16" name="Speech Bubble: Rectangle with Corners Rounded 15">
            <a:extLst>
              <a:ext uri="{FF2B5EF4-FFF2-40B4-BE49-F238E27FC236}">
                <a16:creationId xmlns:a16="http://schemas.microsoft.com/office/drawing/2014/main" xmlns="" id="{BC3A3008-2821-74E0-30DE-46D16C76856F}"/>
              </a:ext>
            </a:extLst>
          </p:cNvPr>
          <p:cNvSpPr/>
          <p:nvPr/>
        </p:nvSpPr>
        <p:spPr>
          <a:xfrm>
            <a:off x="1790107" y="5456303"/>
            <a:ext cx="2593779" cy="1217153"/>
          </a:xfrm>
          <a:prstGeom prst="wedgeRoundRect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solidFill>
                  <a:schemeClr val="tx1"/>
                </a:solidFill>
              </a:rPr>
              <a:t>“I can always get an appointment when I need to, even if it means booking a few weeks in advance. I like receiving SMS messages and being able to book online”</a:t>
            </a:r>
          </a:p>
        </p:txBody>
      </p:sp>
      <p:sp>
        <p:nvSpPr>
          <p:cNvPr id="17" name="Speech Bubble: Oval 16">
            <a:extLst>
              <a:ext uri="{FF2B5EF4-FFF2-40B4-BE49-F238E27FC236}">
                <a16:creationId xmlns:a16="http://schemas.microsoft.com/office/drawing/2014/main" xmlns="" id="{7CD87DDA-EAF2-2E10-7A32-A334930C854D}"/>
              </a:ext>
            </a:extLst>
          </p:cNvPr>
          <p:cNvSpPr/>
          <p:nvPr/>
        </p:nvSpPr>
        <p:spPr>
          <a:xfrm>
            <a:off x="8123121" y="2791236"/>
            <a:ext cx="1714045" cy="998031"/>
          </a:xfrm>
          <a:prstGeom prst="wedgeEllipse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“Everything always seems organised &amp; Efficient”</a:t>
            </a:r>
          </a:p>
        </p:txBody>
      </p:sp>
      <p:sp>
        <p:nvSpPr>
          <p:cNvPr id="18" name="Speech Bubble: Rectangle with Corners Rounded 17">
            <a:extLst>
              <a:ext uri="{FF2B5EF4-FFF2-40B4-BE49-F238E27FC236}">
                <a16:creationId xmlns:a16="http://schemas.microsoft.com/office/drawing/2014/main" xmlns="" id="{69F37338-798D-120F-F8FB-580B5FA3BF6E}"/>
              </a:ext>
            </a:extLst>
          </p:cNvPr>
          <p:cNvSpPr/>
          <p:nvPr/>
        </p:nvSpPr>
        <p:spPr>
          <a:xfrm>
            <a:off x="1945696" y="4512429"/>
            <a:ext cx="2154528" cy="807887"/>
          </a:xfrm>
          <a:prstGeom prst="wedgeRoundRect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“It is such a relief and a blessing to be able to be seen on the same day”</a:t>
            </a:r>
          </a:p>
        </p:txBody>
      </p:sp>
      <p:sp>
        <p:nvSpPr>
          <p:cNvPr id="19" name="Thought Bubble: Cloud 18">
            <a:extLst>
              <a:ext uri="{FF2B5EF4-FFF2-40B4-BE49-F238E27FC236}">
                <a16:creationId xmlns:a16="http://schemas.microsoft.com/office/drawing/2014/main" xmlns="" id="{39C6AC8B-F6F6-5255-F192-F6178AF29EF1}"/>
              </a:ext>
            </a:extLst>
          </p:cNvPr>
          <p:cNvSpPr/>
          <p:nvPr/>
        </p:nvSpPr>
        <p:spPr>
          <a:xfrm>
            <a:off x="8248769" y="1887954"/>
            <a:ext cx="1359855" cy="776428"/>
          </a:xfrm>
          <a:prstGeom prst="cloud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“10/10”</a:t>
            </a:r>
          </a:p>
        </p:txBody>
      </p:sp>
      <p:sp>
        <p:nvSpPr>
          <p:cNvPr id="20" name="Speech Bubble: Oval 19">
            <a:extLst>
              <a:ext uri="{FF2B5EF4-FFF2-40B4-BE49-F238E27FC236}">
                <a16:creationId xmlns:a16="http://schemas.microsoft.com/office/drawing/2014/main" xmlns="" id="{EA4F4AC5-B002-9C49-A928-0984A6E17C14}"/>
              </a:ext>
            </a:extLst>
          </p:cNvPr>
          <p:cNvSpPr/>
          <p:nvPr/>
        </p:nvSpPr>
        <p:spPr>
          <a:xfrm>
            <a:off x="7153" y="2027266"/>
            <a:ext cx="1429492" cy="694288"/>
          </a:xfrm>
          <a:prstGeom prst="wedgeEllipse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“well run”</a:t>
            </a:r>
          </a:p>
        </p:txBody>
      </p:sp>
      <p:sp>
        <p:nvSpPr>
          <p:cNvPr id="3" name="Speech Bubble: Rectangle with Corners Rounded 2">
            <a:extLst>
              <a:ext uri="{FF2B5EF4-FFF2-40B4-BE49-F238E27FC236}">
                <a16:creationId xmlns:a16="http://schemas.microsoft.com/office/drawing/2014/main" xmlns="" id="{4604EF31-5192-890C-9CE8-781BAA843F5B}"/>
              </a:ext>
            </a:extLst>
          </p:cNvPr>
          <p:cNvSpPr/>
          <p:nvPr/>
        </p:nvSpPr>
        <p:spPr>
          <a:xfrm>
            <a:off x="7372921" y="3951504"/>
            <a:ext cx="1979989" cy="709818"/>
          </a:xfrm>
          <a:prstGeom prst="wedgeRoundRect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“Booking same day appointments. Receptionists excellent”</a:t>
            </a:r>
          </a:p>
        </p:txBody>
      </p:sp>
      <p:sp>
        <p:nvSpPr>
          <p:cNvPr id="12" name="Speech Bubble: Oval 11">
            <a:extLst>
              <a:ext uri="{FF2B5EF4-FFF2-40B4-BE49-F238E27FC236}">
                <a16:creationId xmlns:a16="http://schemas.microsoft.com/office/drawing/2014/main" xmlns="" id="{62423334-F240-DF7C-904F-116631C44AF7}"/>
              </a:ext>
            </a:extLst>
          </p:cNvPr>
          <p:cNvSpPr/>
          <p:nvPr/>
        </p:nvSpPr>
        <p:spPr>
          <a:xfrm>
            <a:off x="4433403" y="5546810"/>
            <a:ext cx="2006040" cy="1164477"/>
          </a:xfrm>
          <a:prstGeom prst="wedgeEllipse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“Reception. Service. Politeness. Cheerful. Doctor’s manner”</a:t>
            </a:r>
          </a:p>
        </p:txBody>
      </p:sp>
      <p:sp>
        <p:nvSpPr>
          <p:cNvPr id="21" name="Thought Bubble: Cloud 20">
            <a:extLst>
              <a:ext uri="{FF2B5EF4-FFF2-40B4-BE49-F238E27FC236}">
                <a16:creationId xmlns:a16="http://schemas.microsoft.com/office/drawing/2014/main" xmlns="" id="{0D30F99E-7367-0325-26AC-0CCAE1DC143F}"/>
              </a:ext>
            </a:extLst>
          </p:cNvPr>
          <p:cNvSpPr/>
          <p:nvPr/>
        </p:nvSpPr>
        <p:spPr>
          <a:xfrm>
            <a:off x="6155781" y="4811181"/>
            <a:ext cx="3118221" cy="1394310"/>
          </a:xfrm>
          <a:prstGeom prst="cloud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“They are very efficient and sufficient at all times and always there for their patients and have made me feel important…”</a:t>
            </a:r>
          </a:p>
        </p:txBody>
      </p:sp>
      <p:sp>
        <p:nvSpPr>
          <p:cNvPr id="22" name="Speech Bubble: Oval 21">
            <a:extLst>
              <a:ext uri="{FF2B5EF4-FFF2-40B4-BE49-F238E27FC236}">
                <a16:creationId xmlns:a16="http://schemas.microsoft.com/office/drawing/2014/main" xmlns="" id="{8043B3FB-4E0E-99DC-9C08-328C5A1D3204}"/>
              </a:ext>
            </a:extLst>
          </p:cNvPr>
          <p:cNvSpPr/>
          <p:nvPr/>
        </p:nvSpPr>
        <p:spPr>
          <a:xfrm>
            <a:off x="9689691" y="451513"/>
            <a:ext cx="2001857" cy="1079446"/>
          </a:xfrm>
          <a:prstGeom prst="wedgeEllipse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“I am amazed at the high standard of everything”</a:t>
            </a:r>
          </a:p>
        </p:txBody>
      </p:sp>
      <p:sp>
        <p:nvSpPr>
          <p:cNvPr id="23" name="Speech Bubble: Rectangle with Corners Rounded 22">
            <a:extLst>
              <a:ext uri="{FF2B5EF4-FFF2-40B4-BE49-F238E27FC236}">
                <a16:creationId xmlns:a16="http://schemas.microsoft.com/office/drawing/2014/main" xmlns="" id="{3AFAD43D-438C-3A90-E0D6-90B2A56D7738}"/>
              </a:ext>
            </a:extLst>
          </p:cNvPr>
          <p:cNvSpPr/>
          <p:nvPr/>
        </p:nvSpPr>
        <p:spPr>
          <a:xfrm>
            <a:off x="9874517" y="1806082"/>
            <a:ext cx="2154528" cy="807887"/>
          </a:xfrm>
          <a:prstGeom prst="wedgeRoundRect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“staff are amazing and quick to get issue sorted”</a:t>
            </a:r>
          </a:p>
        </p:txBody>
      </p:sp>
      <p:sp>
        <p:nvSpPr>
          <p:cNvPr id="24" name="Thought Bubble: Cloud 23">
            <a:extLst>
              <a:ext uri="{FF2B5EF4-FFF2-40B4-BE49-F238E27FC236}">
                <a16:creationId xmlns:a16="http://schemas.microsoft.com/office/drawing/2014/main" xmlns="" id="{7946DCFC-0823-C149-DEF6-193B8525A8EA}"/>
              </a:ext>
            </a:extLst>
          </p:cNvPr>
          <p:cNvSpPr/>
          <p:nvPr/>
        </p:nvSpPr>
        <p:spPr>
          <a:xfrm>
            <a:off x="9616327" y="2894906"/>
            <a:ext cx="2509919" cy="2165365"/>
          </a:xfrm>
          <a:prstGeom prst="cloud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“the doctors are friendly and professional, and I feel confident in them concerning my health”</a:t>
            </a:r>
          </a:p>
        </p:txBody>
      </p:sp>
    </p:spTree>
    <p:extLst>
      <p:ext uri="{BB962C8B-B14F-4D97-AF65-F5344CB8AC3E}">
        <p14:creationId xmlns:p14="http://schemas.microsoft.com/office/powerpoint/2010/main" xmlns="" val="3468814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6A9103-11E9-4FC5-655B-579AA19DB54C}"/>
              </a:ext>
            </a:extLst>
          </p:cNvPr>
          <p:cNvSpPr>
            <a:spLocks noGrp="1"/>
          </p:cNvSpPr>
          <p:nvPr>
            <p:ph type="title"/>
          </p:nvPr>
        </p:nvSpPr>
        <p:spPr>
          <a:xfrm>
            <a:off x="151808" y="176905"/>
            <a:ext cx="9346160" cy="926657"/>
          </a:xfrm>
        </p:spPr>
        <p:txBody>
          <a:bodyPr>
            <a:noAutofit/>
          </a:bodyPr>
          <a:lstStyle/>
          <a:p>
            <a:r>
              <a:rPr lang="en-GB" sz="3200" dirty="0">
                <a:solidFill>
                  <a:schemeClr val="tx1"/>
                </a:solidFill>
              </a:rPr>
              <a:t>What do you think needs improving at </a:t>
            </a:r>
            <a:r>
              <a:rPr lang="en-GB" sz="3200" dirty="0" err="1">
                <a:solidFill>
                  <a:schemeClr val="tx1"/>
                </a:solidFill>
              </a:rPr>
              <a:t>Warmdene</a:t>
            </a:r>
            <a:r>
              <a:rPr lang="en-GB" sz="3200" dirty="0">
                <a:solidFill>
                  <a:schemeClr val="tx1"/>
                </a:solidFill>
              </a:rPr>
              <a:t> Surgery?</a:t>
            </a:r>
          </a:p>
        </p:txBody>
      </p:sp>
      <p:sp>
        <p:nvSpPr>
          <p:cNvPr id="4" name="Slide Number Placeholder 3">
            <a:extLst>
              <a:ext uri="{FF2B5EF4-FFF2-40B4-BE49-F238E27FC236}">
                <a16:creationId xmlns:a16="http://schemas.microsoft.com/office/drawing/2014/main" xmlns="" id="{8A324D70-C448-72DD-1F46-E9E43E4A3C08}"/>
              </a:ext>
            </a:extLst>
          </p:cNvPr>
          <p:cNvSpPr>
            <a:spLocks noGrp="1"/>
          </p:cNvSpPr>
          <p:nvPr>
            <p:ph type="sldNum" sz="quarter" idx="12"/>
          </p:nvPr>
        </p:nvSpPr>
        <p:spPr/>
        <p:txBody>
          <a:bodyPr/>
          <a:lstStyle/>
          <a:p>
            <a:fld id="{D57F1E4F-1CFF-5643-939E-217C01CDF565}" type="slidenum">
              <a:rPr lang="en-US" sz="1600" smtClean="0"/>
              <a:pPr/>
              <a:t>4</a:t>
            </a:fld>
            <a:endParaRPr lang="en-US" sz="1600"/>
          </a:p>
        </p:txBody>
      </p:sp>
      <p:sp>
        <p:nvSpPr>
          <p:cNvPr id="5" name="Speech Bubble: Rectangle with Corners Rounded 4">
            <a:extLst>
              <a:ext uri="{FF2B5EF4-FFF2-40B4-BE49-F238E27FC236}">
                <a16:creationId xmlns:a16="http://schemas.microsoft.com/office/drawing/2014/main" xmlns="" id="{F3CC52DA-3887-7860-2F43-FC172F02160A}"/>
              </a:ext>
            </a:extLst>
          </p:cNvPr>
          <p:cNvSpPr/>
          <p:nvPr/>
        </p:nvSpPr>
        <p:spPr>
          <a:xfrm>
            <a:off x="546982" y="1278236"/>
            <a:ext cx="2447636" cy="1108935"/>
          </a:xfrm>
          <a:prstGeom prst="wedgeRoundRect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“Improved mental health services and signposting…</a:t>
            </a:r>
          </a:p>
          <a:p>
            <a:pPr algn="ctr"/>
            <a:r>
              <a:rPr lang="en-GB" sz="1200" dirty="0">
                <a:solidFill>
                  <a:schemeClr val="tx1"/>
                </a:solidFill>
              </a:rPr>
              <a:t>Longer appointments for mental health and follow up checks. Support during perimenopause”</a:t>
            </a:r>
          </a:p>
        </p:txBody>
      </p:sp>
      <p:sp>
        <p:nvSpPr>
          <p:cNvPr id="6" name="Thought Bubble: Cloud 5">
            <a:extLst>
              <a:ext uri="{FF2B5EF4-FFF2-40B4-BE49-F238E27FC236}">
                <a16:creationId xmlns:a16="http://schemas.microsoft.com/office/drawing/2014/main" xmlns="" id="{FAED333D-457A-1692-EA11-993EA89908CF}"/>
              </a:ext>
            </a:extLst>
          </p:cNvPr>
          <p:cNvSpPr/>
          <p:nvPr/>
        </p:nvSpPr>
        <p:spPr>
          <a:xfrm>
            <a:off x="0" y="2452920"/>
            <a:ext cx="3931634" cy="2127958"/>
          </a:xfrm>
          <a:prstGeom prst="cloud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“Turn-around times for admin activities i.e. typing letters medical records release etc.</a:t>
            </a:r>
          </a:p>
          <a:p>
            <a:pPr algn="ctr"/>
            <a:r>
              <a:rPr lang="en-GB" sz="1200" dirty="0">
                <a:solidFill>
                  <a:schemeClr val="tx1"/>
                </a:solidFill>
              </a:rPr>
              <a:t>Typically, the doctors have said 'by the end of week' and it’s been 9 working days till it is ready”</a:t>
            </a:r>
          </a:p>
        </p:txBody>
      </p:sp>
      <p:sp>
        <p:nvSpPr>
          <p:cNvPr id="7" name="Speech Bubble: Oval 6">
            <a:extLst>
              <a:ext uri="{FF2B5EF4-FFF2-40B4-BE49-F238E27FC236}">
                <a16:creationId xmlns:a16="http://schemas.microsoft.com/office/drawing/2014/main" xmlns="" id="{D23B306C-64C5-A79B-892F-9DB793560F64}"/>
              </a:ext>
            </a:extLst>
          </p:cNvPr>
          <p:cNvSpPr/>
          <p:nvPr/>
        </p:nvSpPr>
        <p:spPr>
          <a:xfrm>
            <a:off x="3178194" y="845261"/>
            <a:ext cx="2478756" cy="1768523"/>
          </a:xfrm>
          <a:prstGeom prst="wedgeEllipse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“Recorded message on telephone is too long - maybe it has to be.</a:t>
            </a:r>
          </a:p>
          <a:p>
            <a:pPr algn="ctr"/>
            <a:r>
              <a:rPr lang="en-GB" sz="1200" dirty="0">
                <a:solidFill>
                  <a:schemeClr val="tx1"/>
                </a:solidFill>
              </a:rPr>
              <a:t>Sometimes phone takes a long time to be answered but usually it is fine”</a:t>
            </a:r>
          </a:p>
        </p:txBody>
      </p:sp>
      <p:sp>
        <p:nvSpPr>
          <p:cNvPr id="8" name="Speech Bubble: Rectangle with Corners Rounded 7">
            <a:extLst>
              <a:ext uri="{FF2B5EF4-FFF2-40B4-BE49-F238E27FC236}">
                <a16:creationId xmlns:a16="http://schemas.microsoft.com/office/drawing/2014/main" xmlns="" id="{08AEE0C5-743C-9874-149D-1BAD94995C59}"/>
              </a:ext>
            </a:extLst>
          </p:cNvPr>
          <p:cNvSpPr/>
          <p:nvPr/>
        </p:nvSpPr>
        <p:spPr>
          <a:xfrm>
            <a:off x="5200640" y="2464098"/>
            <a:ext cx="1549243" cy="585704"/>
          </a:xfrm>
          <a:prstGeom prst="wedgeRoundRect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“The car park needs improving”</a:t>
            </a:r>
          </a:p>
        </p:txBody>
      </p:sp>
      <p:sp>
        <p:nvSpPr>
          <p:cNvPr id="9" name="Speech Bubble: Oval 8">
            <a:extLst>
              <a:ext uri="{FF2B5EF4-FFF2-40B4-BE49-F238E27FC236}">
                <a16:creationId xmlns:a16="http://schemas.microsoft.com/office/drawing/2014/main" xmlns="" id="{3E5B1F2B-6213-7A31-A093-BB5F4E5BE29E}"/>
              </a:ext>
            </a:extLst>
          </p:cNvPr>
          <p:cNvSpPr/>
          <p:nvPr/>
        </p:nvSpPr>
        <p:spPr>
          <a:xfrm>
            <a:off x="9567168" y="626733"/>
            <a:ext cx="1915067" cy="953657"/>
          </a:xfrm>
          <a:prstGeom prst="wedgeEllipse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“Phone lines busy a lot of the time”</a:t>
            </a:r>
          </a:p>
        </p:txBody>
      </p:sp>
      <p:sp>
        <p:nvSpPr>
          <p:cNvPr id="10" name="Thought Bubble: Cloud 9">
            <a:extLst>
              <a:ext uri="{FF2B5EF4-FFF2-40B4-BE49-F238E27FC236}">
                <a16:creationId xmlns:a16="http://schemas.microsoft.com/office/drawing/2014/main" xmlns="" id="{73906BAC-429F-2F68-6FFA-1E6E26CACBCD}"/>
              </a:ext>
            </a:extLst>
          </p:cNvPr>
          <p:cNvSpPr/>
          <p:nvPr/>
        </p:nvSpPr>
        <p:spPr>
          <a:xfrm>
            <a:off x="6288168" y="689402"/>
            <a:ext cx="3279000" cy="2023234"/>
          </a:xfrm>
          <a:prstGeom prst="cloud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“The booking system and appointments. I miss speaking to the doctor over the phone. Sometimes I've not needed to come in, but have and it could have been a phone appt”</a:t>
            </a:r>
          </a:p>
        </p:txBody>
      </p:sp>
      <p:sp>
        <p:nvSpPr>
          <p:cNvPr id="11" name="Thought Bubble: Cloud 10">
            <a:extLst>
              <a:ext uri="{FF2B5EF4-FFF2-40B4-BE49-F238E27FC236}">
                <a16:creationId xmlns:a16="http://schemas.microsoft.com/office/drawing/2014/main" xmlns="" id="{2998375E-1D81-D7BC-2744-7D9C1FD80EEE}"/>
              </a:ext>
            </a:extLst>
          </p:cNvPr>
          <p:cNvSpPr/>
          <p:nvPr/>
        </p:nvSpPr>
        <p:spPr>
          <a:xfrm>
            <a:off x="5187899" y="4228887"/>
            <a:ext cx="1988489" cy="738125"/>
          </a:xfrm>
          <a:prstGeom prst="cloud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“More doctors”</a:t>
            </a:r>
          </a:p>
        </p:txBody>
      </p:sp>
      <p:sp>
        <p:nvSpPr>
          <p:cNvPr id="12" name="Speech Bubble: Rectangle with Corners Rounded 11">
            <a:extLst>
              <a:ext uri="{FF2B5EF4-FFF2-40B4-BE49-F238E27FC236}">
                <a16:creationId xmlns:a16="http://schemas.microsoft.com/office/drawing/2014/main" xmlns="" id="{6936464E-3A2B-40FD-F382-CB27D0B59D7B}"/>
              </a:ext>
            </a:extLst>
          </p:cNvPr>
          <p:cNvSpPr/>
          <p:nvPr/>
        </p:nvSpPr>
        <p:spPr>
          <a:xfrm>
            <a:off x="9202612" y="4697673"/>
            <a:ext cx="2644177" cy="831273"/>
          </a:xfrm>
          <a:prstGeom prst="wedgeRoundRect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“Online booking/cancelling service</a:t>
            </a:r>
          </a:p>
          <a:p>
            <a:pPr algn="ctr"/>
            <a:r>
              <a:rPr lang="en-GB" sz="1200" dirty="0">
                <a:solidFill>
                  <a:schemeClr val="tx1"/>
                </a:solidFill>
              </a:rPr>
              <a:t>8am mad rush for appointments”</a:t>
            </a:r>
          </a:p>
        </p:txBody>
      </p:sp>
      <p:sp>
        <p:nvSpPr>
          <p:cNvPr id="13" name="Speech Bubble: Rectangle with Corners Rounded 12">
            <a:extLst>
              <a:ext uri="{FF2B5EF4-FFF2-40B4-BE49-F238E27FC236}">
                <a16:creationId xmlns:a16="http://schemas.microsoft.com/office/drawing/2014/main" xmlns="" id="{108332E6-3F42-0BE5-DA26-4E81F3A83E33}"/>
              </a:ext>
            </a:extLst>
          </p:cNvPr>
          <p:cNvSpPr/>
          <p:nvPr/>
        </p:nvSpPr>
        <p:spPr>
          <a:xfrm>
            <a:off x="9567168" y="1937422"/>
            <a:ext cx="1694564" cy="585703"/>
          </a:xfrm>
          <a:prstGeom prst="wedgeRoundRect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“Car parking at busy times”</a:t>
            </a:r>
          </a:p>
        </p:txBody>
      </p:sp>
      <p:sp>
        <p:nvSpPr>
          <p:cNvPr id="14" name="Speech Bubble: Oval 13">
            <a:extLst>
              <a:ext uri="{FF2B5EF4-FFF2-40B4-BE49-F238E27FC236}">
                <a16:creationId xmlns:a16="http://schemas.microsoft.com/office/drawing/2014/main" xmlns="" id="{298FEA32-6F4F-D61C-78F4-382093794D58}"/>
              </a:ext>
            </a:extLst>
          </p:cNvPr>
          <p:cNvSpPr/>
          <p:nvPr/>
        </p:nvSpPr>
        <p:spPr>
          <a:xfrm>
            <a:off x="8205392" y="2502343"/>
            <a:ext cx="1693417" cy="926657"/>
          </a:xfrm>
          <a:prstGeom prst="wedgeEllipse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“Things to do/watch whilst waiting”</a:t>
            </a:r>
          </a:p>
        </p:txBody>
      </p:sp>
      <p:sp>
        <p:nvSpPr>
          <p:cNvPr id="15" name="Thought Bubble: Cloud 14">
            <a:extLst>
              <a:ext uri="{FF2B5EF4-FFF2-40B4-BE49-F238E27FC236}">
                <a16:creationId xmlns:a16="http://schemas.microsoft.com/office/drawing/2014/main" xmlns="" id="{E91D21AF-CFAD-6BEC-F6D3-9AD81928A0F6}"/>
              </a:ext>
            </a:extLst>
          </p:cNvPr>
          <p:cNvSpPr/>
          <p:nvPr/>
        </p:nvSpPr>
        <p:spPr>
          <a:xfrm>
            <a:off x="7595363" y="3589536"/>
            <a:ext cx="2378855" cy="1169200"/>
          </a:xfrm>
          <a:prstGeom prst="cloud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“Information about when best to ring for non-emergency appointments”</a:t>
            </a:r>
          </a:p>
        </p:txBody>
      </p:sp>
      <p:sp>
        <p:nvSpPr>
          <p:cNvPr id="16" name="Speech Bubble: Rectangle with Corners Rounded 15">
            <a:extLst>
              <a:ext uri="{FF2B5EF4-FFF2-40B4-BE49-F238E27FC236}">
                <a16:creationId xmlns:a16="http://schemas.microsoft.com/office/drawing/2014/main" xmlns="" id="{50374E7F-2AE0-C67E-0629-765EE768653F}"/>
              </a:ext>
            </a:extLst>
          </p:cNvPr>
          <p:cNvSpPr/>
          <p:nvPr/>
        </p:nvSpPr>
        <p:spPr>
          <a:xfrm>
            <a:off x="5656950" y="3223708"/>
            <a:ext cx="1988489" cy="831273"/>
          </a:xfrm>
          <a:prstGeom prst="wedgeRoundRect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“Ability to book appointments more than 2 weeks in advance”</a:t>
            </a:r>
          </a:p>
        </p:txBody>
      </p:sp>
      <p:sp>
        <p:nvSpPr>
          <p:cNvPr id="17" name="Speech Bubble: Oval 16">
            <a:extLst>
              <a:ext uri="{FF2B5EF4-FFF2-40B4-BE49-F238E27FC236}">
                <a16:creationId xmlns:a16="http://schemas.microsoft.com/office/drawing/2014/main" xmlns="" id="{8EBAE3CA-3B98-7317-FE76-B5A4247113F6}"/>
              </a:ext>
            </a:extLst>
          </p:cNvPr>
          <p:cNvSpPr/>
          <p:nvPr/>
        </p:nvSpPr>
        <p:spPr>
          <a:xfrm>
            <a:off x="2640211" y="4102760"/>
            <a:ext cx="2346769" cy="1222425"/>
          </a:xfrm>
          <a:prstGeom prst="wedgeEllipse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“…Results are communicated by text with little explanation of what it actually means”</a:t>
            </a:r>
          </a:p>
        </p:txBody>
      </p:sp>
      <p:sp>
        <p:nvSpPr>
          <p:cNvPr id="18" name="Thought Bubble: Cloud 17">
            <a:extLst>
              <a:ext uri="{FF2B5EF4-FFF2-40B4-BE49-F238E27FC236}">
                <a16:creationId xmlns:a16="http://schemas.microsoft.com/office/drawing/2014/main" xmlns="" id="{DB53974C-8386-F97F-B516-F4435814D343}"/>
              </a:ext>
            </a:extLst>
          </p:cNvPr>
          <p:cNvSpPr/>
          <p:nvPr/>
        </p:nvSpPr>
        <p:spPr>
          <a:xfrm>
            <a:off x="4009924" y="5113308"/>
            <a:ext cx="2754437" cy="1439008"/>
          </a:xfrm>
          <a:prstGeom prst="cloud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“Waiting area - chairs arrangement straight lines - could be much nicer and where do the children go?”</a:t>
            </a:r>
          </a:p>
        </p:txBody>
      </p:sp>
      <p:sp>
        <p:nvSpPr>
          <p:cNvPr id="19" name="Speech Bubble: Rectangle with Corners Rounded 18">
            <a:extLst>
              <a:ext uri="{FF2B5EF4-FFF2-40B4-BE49-F238E27FC236}">
                <a16:creationId xmlns:a16="http://schemas.microsoft.com/office/drawing/2014/main" xmlns="" id="{7A9915F9-DC8E-B827-EFA2-ACBC9219A263}"/>
              </a:ext>
            </a:extLst>
          </p:cNvPr>
          <p:cNvSpPr/>
          <p:nvPr/>
        </p:nvSpPr>
        <p:spPr>
          <a:xfrm>
            <a:off x="4073161" y="3321380"/>
            <a:ext cx="1395383" cy="424144"/>
          </a:xfrm>
          <a:prstGeom prst="wedgeRoundRect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“parking” </a:t>
            </a:r>
          </a:p>
        </p:txBody>
      </p:sp>
      <p:sp>
        <p:nvSpPr>
          <p:cNvPr id="3" name="Speech Bubble: Rectangle with Corners Rounded 2">
            <a:extLst>
              <a:ext uri="{FF2B5EF4-FFF2-40B4-BE49-F238E27FC236}">
                <a16:creationId xmlns:a16="http://schemas.microsoft.com/office/drawing/2014/main" xmlns="" id="{2152481C-0F74-B7E2-0B13-7397AB9637E2}"/>
              </a:ext>
            </a:extLst>
          </p:cNvPr>
          <p:cNvSpPr/>
          <p:nvPr/>
        </p:nvSpPr>
        <p:spPr>
          <a:xfrm>
            <a:off x="226250" y="4951807"/>
            <a:ext cx="2187711" cy="960857"/>
          </a:xfrm>
          <a:prstGeom prst="wedgeRoundRect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“Sometimes hard to get an appt with Dr of choice due to working hours (both mine and theirs)”</a:t>
            </a:r>
          </a:p>
        </p:txBody>
      </p:sp>
      <p:sp>
        <p:nvSpPr>
          <p:cNvPr id="20" name="Speech Bubble: Rectangle with Corners Rounded 19">
            <a:extLst>
              <a:ext uri="{FF2B5EF4-FFF2-40B4-BE49-F238E27FC236}">
                <a16:creationId xmlns:a16="http://schemas.microsoft.com/office/drawing/2014/main" xmlns="" id="{1DDD77B0-7370-E113-EE9A-DC67A4B1C612}"/>
              </a:ext>
            </a:extLst>
          </p:cNvPr>
          <p:cNvSpPr/>
          <p:nvPr/>
        </p:nvSpPr>
        <p:spPr>
          <a:xfrm>
            <a:off x="6943843" y="5059750"/>
            <a:ext cx="2132130" cy="1108847"/>
          </a:xfrm>
          <a:prstGeom prst="wedgeRoundRect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“Sometimes when waiting at the desk, it can take a while for the receptionist to come back out as they cannot see us” </a:t>
            </a:r>
          </a:p>
        </p:txBody>
      </p:sp>
      <p:sp>
        <p:nvSpPr>
          <p:cNvPr id="21" name="Speech Bubble: Oval 20">
            <a:extLst>
              <a:ext uri="{FF2B5EF4-FFF2-40B4-BE49-F238E27FC236}">
                <a16:creationId xmlns:a16="http://schemas.microsoft.com/office/drawing/2014/main" xmlns="" id="{D67DE51E-9679-BB3E-48BE-4FBB5197F885}"/>
              </a:ext>
            </a:extLst>
          </p:cNvPr>
          <p:cNvSpPr/>
          <p:nvPr/>
        </p:nvSpPr>
        <p:spPr>
          <a:xfrm>
            <a:off x="2326466" y="5606525"/>
            <a:ext cx="1693417" cy="926657"/>
          </a:xfrm>
          <a:prstGeom prst="wedgeEllipse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“More online appts”</a:t>
            </a:r>
          </a:p>
        </p:txBody>
      </p:sp>
      <p:sp>
        <p:nvSpPr>
          <p:cNvPr id="22" name="Thought Bubble: Cloud 21">
            <a:extLst>
              <a:ext uri="{FF2B5EF4-FFF2-40B4-BE49-F238E27FC236}">
                <a16:creationId xmlns:a16="http://schemas.microsoft.com/office/drawing/2014/main" xmlns="" id="{50693FF6-CE3F-0185-DF5E-EADB20B3272B}"/>
              </a:ext>
            </a:extLst>
          </p:cNvPr>
          <p:cNvSpPr/>
          <p:nvPr/>
        </p:nvSpPr>
        <p:spPr>
          <a:xfrm>
            <a:off x="10115745" y="2896660"/>
            <a:ext cx="1988489" cy="958895"/>
          </a:xfrm>
          <a:prstGeom prst="cloud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“Automated check in can be unreliable”</a:t>
            </a:r>
          </a:p>
        </p:txBody>
      </p:sp>
    </p:spTree>
    <p:extLst>
      <p:ext uri="{BB962C8B-B14F-4D97-AF65-F5344CB8AC3E}">
        <p14:creationId xmlns:p14="http://schemas.microsoft.com/office/powerpoint/2010/main" xmlns="" val="1423280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C5E183-01E2-1C91-B3EB-96A58203C7C8}"/>
              </a:ext>
            </a:extLst>
          </p:cNvPr>
          <p:cNvSpPr>
            <a:spLocks noGrp="1"/>
          </p:cNvSpPr>
          <p:nvPr>
            <p:ph type="title"/>
          </p:nvPr>
        </p:nvSpPr>
        <p:spPr>
          <a:xfrm>
            <a:off x="249575" y="153409"/>
            <a:ext cx="9100191" cy="988290"/>
          </a:xfrm>
        </p:spPr>
        <p:txBody>
          <a:bodyPr>
            <a:noAutofit/>
          </a:bodyPr>
          <a:lstStyle/>
          <a:p>
            <a:r>
              <a:rPr lang="en-GB" sz="3200" dirty="0">
                <a:solidFill>
                  <a:schemeClr val="tx1"/>
                </a:solidFill>
              </a:rPr>
              <a:t>What would help to improve patient experience in the future?</a:t>
            </a:r>
          </a:p>
        </p:txBody>
      </p:sp>
      <p:sp>
        <p:nvSpPr>
          <p:cNvPr id="4" name="Slide Number Placeholder 3">
            <a:extLst>
              <a:ext uri="{FF2B5EF4-FFF2-40B4-BE49-F238E27FC236}">
                <a16:creationId xmlns:a16="http://schemas.microsoft.com/office/drawing/2014/main" xmlns="" id="{5024B059-CA42-A8F4-DB04-ED9B697F6019}"/>
              </a:ext>
            </a:extLst>
          </p:cNvPr>
          <p:cNvSpPr>
            <a:spLocks noGrp="1"/>
          </p:cNvSpPr>
          <p:nvPr>
            <p:ph type="sldNum" sz="quarter" idx="12"/>
          </p:nvPr>
        </p:nvSpPr>
        <p:spPr/>
        <p:txBody>
          <a:bodyPr/>
          <a:lstStyle/>
          <a:p>
            <a:fld id="{D57F1E4F-1CFF-5643-939E-217C01CDF565}" type="slidenum">
              <a:rPr lang="en-US" sz="1600" smtClean="0"/>
              <a:pPr/>
              <a:t>5</a:t>
            </a:fld>
            <a:endParaRPr lang="en-US" sz="1600"/>
          </a:p>
        </p:txBody>
      </p:sp>
      <p:sp>
        <p:nvSpPr>
          <p:cNvPr id="3" name="Speech Bubble: Oval 2">
            <a:extLst>
              <a:ext uri="{FF2B5EF4-FFF2-40B4-BE49-F238E27FC236}">
                <a16:creationId xmlns:a16="http://schemas.microsoft.com/office/drawing/2014/main" xmlns="" id="{DB6B2C46-45AD-D27A-D7C8-4295C9F394D7}"/>
              </a:ext>
            </a:extLst>
          </p:cNvPr>
          <p:cNvSpPr/>
          <p:nvPr/>
        </p:nvSpPr>
        <p:spPr>
          <a:xfrm>
            <a:off x="8031853" y="4474473"/>
            <a:ext cx="1988489" cy="759579"/>
          </a:xfrm>
          <a:prstGeom prst="wedgeEllipse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“More comfortable seats in reception”</a:t>
            </a:r>
          </a:p>
        </p:txBody>
      </p:sp>
      <p:sp>
        <p:nvSpPr>
          <p:cNvPr id="5" name="Thought Bubble: Cloud 4">
            <a:extLst>
              <a:ext uri="{FF2B5EF4-FFF2-40B4-BE49-F238E27FC236}">
                <a16:creationId xmlns:a16="http://schemas.microsoft.com/office/drawing/2014/main" xmlns="" id="{8AEF1DB6-81DF-BA56-9C08-FBAFAAE95A83}"/>
              </a:ext>
            </a:extLst>
          </p:cNvPr>
          <p:cNvSpPr/>
          <p:nvPr/>
        </p:nvSpPr>
        <p:spPr>
          <a:xfrm>
            <a:off x="9265560" y="1855700"/>
            <a:ext cx="1988488" cy="1149319"/>
          </a:xfrm>
          <a:prstGeom prst="cloud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“To be fair, overall, the surgery is amazing”</a:t>
            </a:r>
          </a:p>
        </p:txBody>
      </p:sp>
      <p:sp>
        <p:nvSpPr>
          <p:cNvPr id="6" name="Speech Bubble: Rectangle with Corners Rounded 5">
            <a:extLst>
              <a:ext uri="{FF2B5EF4-FFF2-40B4-BE49-F238E27FC236}">
                <a16:creationId xmlns:a16="http://schemas.microsoft.com/office/drawing/2014/main" xmlns="" id="{258213AA-60F2-6C68-61CB-82CFE67791A0}"/>
              </a:ext>
            </a:extLst>
          </p:cNvPr>
          <p:cNvSpPr/>
          <p:nvPr/>
        </p:nvSpPr>
        <p:spPr>
          <a:xfrm>
            <a:off x="9274002" y="670245"/>
            <a:ext cx="1988489" cy="831273"/>
          </a:xfrm>
          <a:prstGeom prst="wedgeRoundRect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“I really can't think of anything apart from perhaps the phone situation”</a:t>
            </a:r>
          </a:p>
        </p:txBody>
      </p:sp>
      <p:sp>
        <p:nvSpPr>
          <p:cNvPr id="7" name="Speech Bubble: Oval 6">
            <a:extLst>
              <a:ext uri="{FF2B5EF4-FFF2-40B4-BE49-F238E27FC236}">
                <a16:creationId xmlns:a16="http://schemas.microsoft.com/office/drawing/2014/main" xmlns="" id="{E1992E74-D4DC-0EA5-D733-411D3671C55F}"/>
              </a:ext>
            </a:extLst>
          </p:cNvPr>
          <p:cNvSpPr/>
          <p:nvPr/>
        </p:nvSpPr>
        <p:spPr>
          <a:xfrm>
            <a:off x="2926440" y="2322845"/>
            <a:ext cx="1988489" cy="759579"/>
          </a:xfrm>
          <a:prstGeom prst="wedgeEllipse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“Notice boards more interesting and stand out</a:t>
            </a:r>
          </a:p>
        </p:txBody>
      </p:sp>
      <p:sp>
        <p:nvSpPr>
          <p:cNvPr id="8" name="Thought Bubble: Cloud 7">
            <a:extLst>
              <a:ext uri="{FF2B5EF4-FFF2-40B4-BE49-F238E27FC236}">
                <a16:creationId xmlns:a16="http://schemas.microsoft.com/office/drawing/2014/main" xmlns="" id="{C199BD14-3926-E1C1-2F64-BEA1B60984C4}"/>
              </a:ext>
            </a:extLst>
          </p:cNvPr>
          <p:cNvSpPr/>
          <p:nvPr/>
        </p:nvSpPr>
        <p:spPr>
          <a:xfrm>
            <a:off x="5329978" y="3267110"/>
            <a:ext cx="3315006" cy="1656799"/>
          </a:xfrm>
          <a:prstGeom prst="cloud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“Maybe I need to find out but if I can manage appointments via an app/website it saves me time calling and waiting on hold”</a:t>
            </a:r>
          </a:p>
        </p:txBody>
      </p:sp>
      <p:sp>
        <p:nvSpPr>
          <p:cNvPr id="9" name="Speech Bubble: Rectangle with Corners Rounded 8">
            <a:extLst>
              <a:ext uri="{FF2B5EF4-FFF2-40B4-BE49-F238E27FC236}">
                <a16:creationId xmlns:a16="http://schemas.microsoft.com/office/drawing/2014/main" xmlns="" id="{B2EF02BB-50C0-A1BA-209E-9A6A164D2C28}"/>
              </a:ext>
            </a:extLst>
          </p:cNvPr>
          <p:cNvSpPr/>
          <p:nvPr/>
        </p:nvSpPr>
        <p:spPr>
          <a:xfrm>
            <a:off x="249576" y="3639283"/>
            <a:ext cx="2676864" cy="1118508"/>
          </a:xfrm>
          <a:prstGeom prst="wedgeRoundRect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“Easy check-in, self-weights and height…GP in London got a machine which can calculate fat or blood pressure. More information of current disease”</a:t>
            </a:r>
          </a:p>
        </p:txBody>
      </p:sp>
      <p:sp>
        <p:nvSpPr>
          <p:cNvPr id="10" name="Speech Bubble: Oval 9">
            <a:extLst>
              <a:ext uri="{FF2B5EF4-FFF2-40B4-BE49-F238E27FC236}">
                <a16:creationId xmlns:a16="http://schemas.microsoft.com/office/drawing/2014/main" xmlns="" id="{FBE8AE45-0565-6B76-1143-D392330DDAE8}"/>
              </a:ext>
            </a:extLst>
          </p:cNvPr>
          <p:cNvSpPr/>
          <p:nvPr/>
        </p:nvSpPr>
        <p:spPr>
          <a:xfrm>
            <a:off x="1932195" y="5893962"/>
            <a:ext cx="2195922" cy="837981"/>
          </a:xfrm>
          <a:prstGeom prst="wedgeEllipse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“Honestly I have no complaints about this surgery”</a:t>
            </a:r>
          </a:p>
        </p:txBody>
      </p:sp>
      <p:sp>
        <p:nvSpPr>
          <p:cNvPr id="11" name="Speech Bubble: Rectangle with Corners Rounded 10">
            <a:extLst>
              <a:ext uri="{FF2B5EF4-FFF2-40B4-BE49-F238E27FC236}">
                <a16:creationId xmlns:a16="http://schemas.microsoft.com/office/drawing/2014/main" xmlns="" id="{3CD10721-0516-6BF2-4796-E7833328362A}"/>
              </a:ext>
            </a:extLst>
          </p:cNvPr>
          <p:cNvSpPr/>
          <p:nvPr/>
        </p:nvSpPr>
        <p:spPr>
          <a:xfrm>
            <a:off x="3107282" y="3261924"/>
            <a:ext cx="2097239" cy="962092"/>
          </a:xfrm>
          <a:prstGeom prst="wedgeRoundRect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“More verbal communication when results are being given”</a:t>
            </a:r>
          </a:p>
        </p:txBody>
      </p:sp>
      <p:sp>
        <p:nvSpPr>
          <p:cNvPr id="12" name="Speech Bubble: Oval 11">
            <a:extLst>
              <a:ext uri="{FF2B5EF4-FFF2-40B4-BE49-F238E27FC236}">
                <a16:creationId xmlns:a16="http://schemas.microsoft.com/office/drawing/2014/main" xmlns="" id="{AA8CBBB6-1AF6-5F0B-8385-30AFBCCFF786}"/>
              </a:ext>
            </a:extLst>
          </p:cNvPr>
          <p:cNvSpPr/>
          <p:nvPr/>
        </p:nvSpPr>
        <p:spPr>
          <a:xfrm>
            <a:off x="2952397" y="4416831"/>
            <a:ext cx="2355102" cy="1082780"/>
          </a:xfrm>
          <a:prstGeom prst="wedgeEllipse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“More holistic approach to health advice”</a:t>
            </a:r>
          </a:p>
        </p:txBody>
      </p:sp>
      <p:sp>
        <p:nvSpPr>
          <p:cNvPr id="13" name="Speech Bubble: Oval 12">
            <a:extLst>
              <a:ext uri="{FF2B5EF4-FFF2-40B4-BE49-F238E27FC236}">
                <a16:creationId xmlns:a16="http://schemas.microsoft.com/office/drawing/2014/main" xmlns="" id="{0A43135A-29D3-3E44-339D-C73A9E088F39}"/>
              </a:ext>
            </a:extLst>
          </p:cNvPr>
          <p:cNvSpPr/>
          <p:nvPr/>
        </p:nvSpPr>
        <p:spPr>
          <a:xfrm>
            <a:off x="5231264" y="2391299"/>
            <a:ext cx="2209256" cy="850327"/>
          </a:xfrm>
          <a:prstGeom prst="wedgeEllipse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“Some light classical music in the waiting room.</a:t>
            </a:r>
          </a:p>
          <a:p>
            <a:pPr algn="ctr"/>
            <a:r>
              <a:rPr lang="en-GB" sz="1200" dirty="0">
                <a:solidFill>
                  <a:schemeClr val="tx1"/>
                </a:solidFill>
              </a:rPr>
              <a:t>Children's toys”</a:t>
            </a:r>
          </a:p>
        </p:txBody>
      </p:sp>
      <p:sp>
        <p:nvSpPr>
          <p:cNvPr id="14" name="Thought Bubble: Cloud 13">
            <a:extLst>
              <a:ext uri="{FF2B5EF4-FFF2-40B4-BE49-F238E27FC236}">
                <a16:creationId xmlns:a16="http://schemas.microsoft.com/office/drawing/2014/main" xmlns="" id="{04A8CF3F-BFF4-DF5B-B533-D19C6A8BD5DD}"/>
              </a:ext>
            </a:extLst>
          </p:cNvPr>
          <p:cNvSpPr/>
          <p:nvPr/>
        </p:nvSpPr>
        <p:spPr>
          <a:xfrm>
            <a:off x="3374905" y="706666"/>
            <a:ext cx="3080047" cy="1356674"/>
          </a:xfrm>
          <a:prstGeom prst="cloud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“Better appointment system, less wait time on the phone, more access to online booking”</a:t>
            </a:r>
          </a:p>
        </p:txBody>
      </p:sp>
      <p:sp>
        <p:nvSpPr>
          <p:cNvPr id="17" name="Speech Bubble: Rectangle with Corners Rounded 16">
            <a:extLst>
              <a:ext uri="{FF2B5EF4-FFF2-40B4-BE49-F238E27FC236}">
                <a16:creationId xmlns:a16="http://schemas.microsoft.com/office/drawing/2014/main" xmlns="" id="{057790E5-EF4D-38AD-0AF1-AFAB78E546AE}"/>
              </a:ext>
            </a:extLst>
          </p:cNvPr>
          <p:cNvSpPr/>
          <p:nvPr/>
        </p:nvSpPr>
        <p:spPr>
          <a:xfrm>
            <a:off x="6856297" y="1502070"/>
            <a:ext cx="2323129" cy="759579"/>
          </a:xfrm>
          <a:prstGeom prst="wedgeRoundRect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“Being able to book without feeling under time pressure”</a:t>
            </a:r>
          </a:p>
        </p:txBody>
      </p:sp>
      <p:sp>
        <p:nvSpPr>
          <p:cNvPr id="15" name="Thought Bubble: Cloud 14">
            <a:extLst>
              <a:ext uri="{FF2B5EF4-FFF2-40B4-BE49-F238E27FC236}">
                <a16:creationId xmlns:a16="http://schemas.microsoft.com/office/drawing/2014/main" xmlns="" id="{DE36FA94-AA33-3674-70A8-EDE06075F9F9}"/>
              </a:ext>
            </a:extLst>
          </p:cNvPr>
          <p:cNvSpPr/>
          <p:nvPr/>
        </p:nvSpPr>
        <p:spPr>
          <a:xfrm>
            <a:off x="15733" y="1188360"/>
            <a:ext cx="2837949" cy="2073564"/>
          </a:xfrm>
          <a:prstGeom prst="cloud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dirty="0">
                <a:solidFill>
                  <a:schemeClr val="tx1"/>
                </a:solidFill>
              </a:rPr>
              <a:t>“…find a way to have more parking, it tends to be a bit stressful before coming in meaning I have to leave home well before my appointment "</a:t>
            </a:r>
          </a:p>
        </p:txBody>
      </p:sp>
      <p:sp>
        <p:nvSpPr>
          <p:cNvPr id="16" name="Speech Bubble: Oval 15">
            <a:extLst>
              <a:ext uri="{FF2B5EF4-FFF2-40B4-BE49-F238E27FC236}">
                <a16:creationId xmlns:a16="http://schemas.microsoft.com/office/drawing/2014/main" xmlns="" id="{85E78D73-5996-292F-DED4-25D6852DF729}"/>
              </a:ext>
            </a:extLst>
          </p:cNvPr>
          <p:cNvSpPr/>
          <p:nvPr/>
        </p:nvSpPr>
        <p:spPr>
          <a:xfrm>
            <a:off x="8839237" y="3341884"/>
            <a:ext cx="1866701" cy="867425"/>
          </a:xfrm>
          <a:prstGeom prst="wedgeEllipse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“Booking a doctor within days rather than weeks”</a:t>
            </a:r>
          </a:p>
        </p:txBody>
      </p:sp>
      <p:sp>
        <p:nvSpPr>
          <p:cNvPr id="18" name="Speech Bubble: Rectangle with Corners Rounded 17">
            <a:extLst>
              <a:ext uri="{FF2B5EF4-FFF2-40B4-BE49-F238E27FC236}">
                <a16:creationId xmlns:a16="http://schemas.microsoft.com/office/drawing/2014/main" xmlns="" id="{94A729E4-A734-6CBD-805F-B84EE2F0E168}"/>
              </a:ext>
            </a:extLst>
          </p:cNvPr>
          <p:cNvSpPr/>
          <p:nvPr/>
        </p:nvSpPr>
        <p:spPr>
          <a:xfrm>
            <a:off x="7526654" y="2693780"/>
            <a:ext cx="1775662" cy="392999"/>
          </a:xfrm>
          <a:prstGeom prst="wedgeRoundRect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“Longer opening hours”</a:t>
            </a:r>
          </a:p>
        </p:txBody>
      </p:sp>
      <p:sp>
        <p:nvSpPr>
          <p:cNvPr id="19" name="Thought Bubble: Cloud 18">
            <a:extLst>
              <a:ext uri="{FF2B5EF4-FFF2-40B4-BE49-F238E27FC236}">
                <a16:creationId xmlns:a16="http://schemas.microsoft.com/office/drawing/2014/main" xmlns="" id="{465BFD3D-447C-684C-B671-ACD1675448FF}"/>
              </a:ext>
            </a:extLst>
          </p:cNvPr>
          <p:cNvSpPr/>
          <p:nvPr/>
        </p:nvSpPr>
        <p:spPr>
          <a:xfrm>
            <a:off x="15733" y="4888405"/>
            <a:ext cx="2962620" cy="1222412"/>
          </a:xfrm>
          <a:prstGeom prst="cloud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“A screen to say how long they are running late, able to advise work if people are working…”</a:t>
            </a:r>
          </a:p>
        </p:txBody>
      </p:sp>
      <p:sp>
        <p:nvSpPr>
          <p:cNvPr id="20" name="Thought Bubble: Cloud 19">
            <a:extLst>
              <a:ext uri="{FF2B5EF4-FFF2-40B4-BE49-F238E27FC236}">
                <a16:creationId xmlns:a16="http://schemas.microsoft.com/office/drawing/2014/main" xmlns="" id="{5BAD745F-8193-8E73-7D6D-A288EF57EF42}"/>
              </a:ext>
            </a:extLst>
          </p:cNvPr>
          <p:cNvSpPr/>
          <p:nvPr/>
        </p:nvSpPr>
        <p:spPr>
          <a:xfrm>
            <a:off x="4026970" y="5379242"/>
            <a:ext cx="2355102" cy="1086483"/>
          </a:xfrm>
          <a:prstGeom prst="cloud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“Being able to book appointments online including for children”</a:t>
            </a:r>
          </a:p>
        </p:txBody>
      </p:sp>
      <p:sp>
        <p:nvSpPr>
          <p:cNvPr id="21" name="Speech Bubble: Rectangle with Corners Rounded 20">
            <a:extLst>
              <a:ext uri="{FF2B5EF4-FFF2-40B4-BE49-F238E27FC236}">
                <a16:creationId xmlns:a16="http://schemas.microsoft.com/office/drawing/2014/main" xmlns="" id="{7BF78616-F772-B57A-3FEE-675E212EB674}"/>
              </a:ext>
            </a:extLst>
          </p:cNvPr>
          <p:cNvSpPr/>
          <p:nvPr/>
        </p:nvSpPr>
        <p:spPr>
          <a:xfrm>
            <a:off x="6454952" y="5190127"/>
            <a:ext cx="1576901" cy="699186"/>
          </a:xfrm>
          <a:prstGeom prst="wedgeRoundRectCallou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“Perhaps more information leaflets”</a:t>
            </a:r>
          </a:p>
        </p:txBody>
      </p:sp>
    </p:spTree>
    <p:extLst>
      <p:ext uri="{BB962C8B-B14F-4D97-AF65-F5344CB8AC3E}">
        <p14:creationId xmlns:p14="http://schemas.microsoft.com/office/powerpoint/2010/main" xmlns="" val="2437807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EF357E3F-90BC-1C1A-056C-E3ED81BC1A42}"/>
              </a:ext>
            </a:extLst>
          </p:cNvPr>
          <p:cNvSpPr>
            <a:spLocks noGrp="1"/>
          </p:cNvSpPr>
          <p:nvPr>
            <p:ph type="sldNum" sz="quarter" idx="12"/>
          </p:nvPr>
        </p:nvSpPr>
        <p:spPr/>
        <p:txBody>
          <a:bodyPr/>
          <a:lstStyle/>
          <a:p>
            <a:fld id="{D57F1E4F-1CFF-5643-939E-217C01CDF565}" type="slidenum">
              <a:rPr lang="en-US" sz="1600" smtClean="0"/>
              <a:pPr/>
              <a:t>6</a:t>
            </a:fld>
            <a:endParaRPr lang="en-US" sz="1600"/>
          </a:p>
        </p:txBody>
      </p:sp>
      <p:sp>
        <p:nvSpPr>
          <p:cNvPr id="2" name="Title 1">
            <a:extLst>
              <a:ext uri="{FF2B5EF4-FFF2-40B4-BE49-F238E27FC236}">
                <a16:creationId xmlns:a16="http://schemas.microsoft.com/office/drawing/2014/main" xmlns="" id="{63229747-7902-30CC-227F-042A3E359E6A}"/>
              </a:ext>
            </a:extLst>
          </p:cNvPr>
          <p:cNvSpPr>
            <a:spLocks noGrp="1"/>
          </p:cNvSpPr>
          <p:nvPr>
            <p:ph type="title"/>
          </p:nvPr>
        </p:nvSpPr>
        <p:spPr>
          <a:xfrm>
            <a:off x="3045887" y="161015"/>
            <a:ext cx="4986014" cy="625498"/>
          </a:xfrm>
        </p:spPr>
        <p:txBody>
          <a:bodyPr>
            <a:noAutofit/>
          </a:bodyPr>
          <a:lstStyle/>
          <a:p>
            <a:r>
              <a:rPr lang="en-GB" dirty="0">
                <a:solidFill>
                  <a:schemeClr val="tx1"/>
                </a:solidFill>
              </a:rPr>
              <a:t>Age of Respondents</a:t>
            </a:r>
          </a:p>
        </p:txBody>
      </p:sp>
      <p:sp>
        <p:nvSpPr>
          <p:cNvPr id="3" name="TextBox 2">
            <a:extLst>
              <a:ext uri="{FF2B5EF4-FFF2-40B4-BE49-F238E27FC236}">
                <a16:creationId xmlns:a16="http://schemas.microsoft.com/office/drawing/2014/main" xmlns="" id="{5FBBD54C-F880-28DB-0BF2-A1C3A69BA2AF}"/>
              </a:ext>
            </a:extLst>
          </p:cNvPr>
          <p:cNvSpPr txBox="1"/>
          <p:nvPr/>
        </p:nvSpPr>
        <p:spPr>
          <a:xfrm>
            <a:off x="514350" y="3933825"/>
            <a:ext cx="7972426" cy="3970318"/>
          </a:xfrm>
          <a:prstGeom prst="rect">
            <a:avLst/>
          </a:prstGeom>
          <a:noFill/>
        </p:spPr>
        <p:txBody>
          <a:bodyPr wrap="square" rtlCol="0">
            <a:spAutoFit/>
          </a:bodyPr>
          <a:lstStyle/>
          <a:p>
            <a:r>
              <a:rPr lang="en-GB" b="1" dirty="0"/>
              <a:t>Key themes:</a:t>
            </a:r>
          </a:p>
          <a:p>
            <a:endParaRPr lang="en-GB" dirty="0"/>
          </a:p>
          <a:p>
            <a:pPr marL="285750" indent="-285750">
              <a:buFont typeface="Wingdings" panose="05000000000000000000" pitchFamily="2" charset="2"/>
              <a:buChar char="Ø"/>
            </a:pPr>
            <a:r>
              <a:rPr lang="en-GB" dirty="0"/>
              <a:t>60% of the highest responding age group (56-65) were female </a:t>
            </a:r>
          </a:p>
          <a:p>
            <a:pPr marL="285750" indent="-285750">
              <a:buFont typeface="Wingdings" panose="05000000000000000000" pitchFamily="2" charset="2"/>
              <a:buChar char="Ø"/>
            </a:pPr>
            <a:r>
              <a:rPr lang="en-GB" dirty="0"/>
              <a:t>Only 12% of responders were under 35</a:t>
            </a:r>
          </a:p>
          <a:p>
            <a:pPr marL="285750" indent="-285750">
              <a:buFont typeface="Wingdings" panose="05000000000000000000" pitchFamily="2" charset="2"/>
              <a:buChar char="Ø"/>
            </a:pPr>
            <a:r>
              <a:rPr lang="en-GB" dirty="0"/>
              <a:t>13% of patients sighted issues with parking, with 30% of these being in the 46-55 age group</a:t>
            </a:r>
          </a:p>
          <a:p>
            <a:pPr marL="285750" indent="-285750">
              <a:buFont typeface="Wingdings" panose="05000000000000000000" pitchFamily="2" charset="2"/>
              <a:buChar char="Ø"/>
            </a:pPr>
            <a:r>
              <a:rPr lang="en-GB" dirty="0"/>
              <a:t>The age group most impacted by a disability was age 76-85 accounting for 25% of patients with a disability</a:t>
            </a:r>
          </a:p>
          <a:p>
            <a:pPr marL="285750" indent="-285750">
              <a:buFont typeface="Wingdings" panose="05000000000000000000" pitchFamily="2" charset="2"/>
              <a:buChar char="Ø"/>
            </a:pPr>
            <a:r>
              <a:rPr lang="en-GB" dirty="0"/>
              <a:t>The age group that had the highest percentage of carers was 56-65 accounting for 28% of carers</a:t>
            </a:r>
          </a:p>
          <a:p>
            <a:endParaRPr lang="en-GB" dirty="0"/>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a:p>
          <a:p>
            <a:pPr marL="285750" indent="-285750">
              <a:buFont typeface="Wingdings" panose="05000000000000000000" pitchFamily="2" charset="2"/>
              <a:buChar char="Ø"/>
            </a:pPr>
            <a:endParaRPr lang="en-GB" dirty="0"/>
          </a:p>
        </p:txBody>
      </p:sp>
      <p:pic>
        <p:nvPicPr>
          <p:cNvPr id="7" name="Picture 6">
            <a:extLst>
              <a:ext uri="{FF2B5EF4-FFF2-40B4-BE49-F238E27FC236}">
                <a16:creationId xmlns:a16="http://schemas.microsoft.com/office/drawing/2014/main" xmlns="" id="{0778B200-F6AE-2664-F21C-ABC520A0892C}"/>
              </a:ext>
            </a:extLst>
          </p:cNvPr>
          <p:cNvPicPr>
            <a:picLocks noChangeAspect="1"/>
          </p:cNvPicPr>
          <p:nvPr/>
        </p:nvPicPr>
        <p:blipFill>
          <a:blip r:embed="rId2"/>
          <a:stretch>
            <a:fillRect/>
          </a:stretch>
        </p:blipFill>
        <p:spPr>
          <a:xfrm>
            <a:off x="1467317" y="951258"/>
            <a:ext cx="6307868" cy="2817821"/>
          </a:xfrm>
          <a:prstGeom prst="rect">
            <a:avLst/>
          </a:prstGeom>
        </p:spPr>
      </p:pic>
    </p:spTree>
    <p:extLst>
      <p:ext uri="{BB962C8B-B14F-4D97-AF65-F5344CB8AC3E}">
        <p14:creationId xmlns:p14="http://schemas.microsoft.com/office/powerpoint/2010/main" xmlns="" val="2801955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626CE4-B7D3-3730-1AAD-098771626F89}"/>
              </a:ext>
            </a:extLst>
          </p:cNvPr>
          <p:cNvSpPr>
            <a:spLocks noGrp="1"/>
          </p:cNvSpPr>
          <p:nvPr>
            <p:ph type="title"/>
          </p:nvPr>
        </p:nvSpPr>
        <p:spPr>
          <a:xfrm>
            <a:off x="2731562" y="163067"/>
            <a:ext cx="4986014" cy="625498"/>
          </a:xfrm>
        </p:spPr>
        <p:txBody>
          <a:bodyPr>
            <a:noAutofit/>
          </a:bodyPr>
          <a:lstStyle/>
          <a:p>
            <a:r>
              <a:rPr lang="en-GB" dirty="0">
                <a:solidFill>
                  <a:schemeClr val="tx1"/>
                </a:solidFill>
              </a:rPr>
              <a:t>Gender of Respondents</a:t>
            </a:r>
          </a:p>
        </p:txBody>
      </p:sp>
      <p:sp>
        <p:nvSpPr>
          <p:cNvPr id="4" name="Slide Number Placeholder 3">
            <a:extLst>
              <a:ext uri="{FF2B5EF4-FFF2-40B4-BE49-F238E27FC236}">
                <a16:creationId xmlns:a16="http://schemas.microsoft.com/office/drawing/2014/main" xmlns="" id="{78AC5465-54E2-C62B-4360-AFAD724FE720}"/>
              </a:ext>
            </a:extLst>
          </p:cNvPr>
          <p:cNvSpPr>
            <a:spLocks noGrp="1"/>
          </p:cNvSpPr>
          <p:nvPr>
            <p:ph type="sldNum" sz="quarter" idx="12"/>
          </p:nvPr>
        </p:nvSpPr>
        <p:spPr/>
        <p:txBody>
          <a:bodyPr/>
          <a:lstStyle/>
          <a:p>
            <a:fld id="{D57F1E4F-1CFF-5643-939E-217C01CDF565}" type="slidenum">
              <a:rPr lang="en-US" sz="1600" smtClean="0"/>
              <a:pPr/>
              <a:t>7</a:t>
            </a:fld>
            <a:endParaRPr lang="en-US" sz="1600"/>
          </a:p>
        </p:txBody>
      </p:sp>
      <p:sp>
        <p:nvSpPr>
          <p:cNvPr id="3" name="Title 1">
            <a:extLst>
              <a:ext uri="{FF2B5EF4-FFF2-40B4-BE49-F238E27FC236}">
                <a16:creationId xmlns:a16="http://schemas.microsoft.com/office/drawing/2014/main" xmlns="" id="{5C5B0B9D-DE06-6EB6-2E82-607B451DA536}"/>
              </a:ext>
            </a:extLst>
          </p:cNvPr>
          <p:cNvSpPr txBox="1">
            <a:spLocks/>
          </p:cNvSpPr>
          <p:nvPr/>
        </p:nvSpPr>
        <p:spPr>
          <a:xfrm>
            <a:off x="1284369" y="2995830"/>
            <a:ext cx="8039100" cy="76656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solidFill>
                  <a:schemeClr val="tx1"/>
                </a:solidFill>
              </a:rPr>
              <a:t>Identifying with Sex Assigned at Birth</a:t>
            </a:r>
          </a:p>
        </p:txBody>
      </p:sp>
      <p:pic>
        <p:nvPicPr>
          <p:cNvPr id="7" name="Picture 6">
            <a:extLst>
              <a:ext uri="{FF2B5EF4-FFF2-40B4-BE49-F238E27FC236}">
                <a16:creationId xmlns:a16="http://schemas.microsoft.com/office/drawing/2014/main" xmlns="" id="{618A86B9-D32A-2247-4B5E-5184AB31B8CF}"/>
              </a:ext>
            </a:extLst>
          </p:cNvPr>
          <p:cNvPicPr>
            <a:picLocks noChangeAspect="1"/>
          </p:cNvPicPr>
          <p:nvPr/>
        </p:nvPicPr>
        <p:blipFill>
          <a:blip r:embed="rId2"/>
          <a:stretch>
            <a:fillRect/>
          </a:stretch>
        </p:blipFill>
        <p:spPr>
          <a:xfrm>
            <a:off x="1132397" y="973870"/>
            <a:ext cx="7458266" cy="1965354"/>
          </a:xfrm>
          <a:prstGeom prst="rect">
            <a:avLst/>
          </a:prstGeom>
        </p:spPr>
      </p:pic>
      <p:pic>
        <p:nvPicPr>
          <p:cNvPr id="10" name="Picture 9">
            <a:extLst>
              <a:ext uri="{FF2B5EF4-FFF2-40B4-BE49-F238E27FC236}">
                <a16:creationId xmlns:a16="http://schemas.microsoft.com/office/drawing/2014/main" xmlns="" id="{FF08B9F9-E6CA-46E6-2EC4-4DD1F2A142DE}"/>
              </a:ext>
            </a:extLst>
          </p:cNvPr>
          <p:cNvPicPr>
            <a:picLocks noChangeAspect="1"/>
          </p:cNvPicPr>
          <p:nvPr/>
        </p:nvPicPr>
        <p:blipFill>
          <a:blip r:embed="rId3"/>
          <a:stretch>
            <a:fillRect/>
          </a:stretch>
        </p:blipFill>
        <p:spPr>
          <a:xfrm>
            <a:off x="981252" y="3656333"/>
            <a:ext cx="7609411" cy="2079120"/>
          </a:xfrm>
          <a:prstGeom prst="rect">
            <a:avLst/>
          </a:prstGeom>
        </p:spPr>
      </p:pic>
    </p:spTree>
    <p:extLst>
      <p:ext uri="{BB962C8B-B14F-4D97-AF65-F5344CB8AC3E}">
        <p14:creationId xmlns:p14="http://schemas.microsoft.com/office/powerpoint/2010/main" xmlns="" val="2281850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54D731-29A8-A099-D2FE-659673DAFC7D}"/>
              </a:ext>
            </a:extLst>
          </p:cNvPr>
          <p:cNvSpPr>
            <a:spLocks noGrp="1"/>
          </p:cNvSpPr>
          <p:nvPr>
            <p:ph type="title"/>
          </p:nvPr>
        </p:nvSpPr>
        <p:spPr>
          <a:xfrm>
            <a:off x="1995552" y="90648"/>
            <a:ext cx="5362575" cy="629896"/>
          </a:xfrm>
        </p:spPr>
        <p:txBody>
          <a:bodyPr>
            <a:noAutofit/>
          </a:bodyPr>
          <a:lstStyle/>
          <a:p>
            <a:r>
              <a:rPr lang="en-GB" dirty="0">
                <a:solidFill>
                  <a:schemeClr val="tx1"/>
                </a:solidFill>
              </a:rPr>
              <a:t>Ethnicity of Respondents</a:t>
            </a:r>
          </a:p>
        </p:txBody>
      </p:sp>
      <p:sp>
        <p:nvSpPr>
          <p:cNvPr id="4" name="Slide Number Placeholder 3">
            <a:extLst>
              <a:ext uri="{FF2B5EF4-FFF2-40B4-BE49-F238E27FC236}">
                <a16:creationId xmlns:a16="http://schemas.microsoft.com/office/drawing/2014/main" xmlns="" id="{267E8759-626B-7AA6-0BDA-4E45E48195EF}"/>
              </a:ext>
            </a:extLst>
          </p:cNvPr>
          <p:cNvSpPr>
            <a:spLocks noGrp="1"/>
          </p:cNvSpPr>
          <p:nvPr>
            <p:ph type="sldNum" sz="quarter" idx="12"/>
          </p:nvPr>
        </p:nvSpPr>
        <p:spPr/>
        <p:txBody>
          <a:bodyPr/>
          <a:lstStyle/>
          <a:p>
            <a:fld id="{D57F1E4F-1CFF-5643-939E-217C01CDF565}" type="slidenum">
              <a:rPr lang="en-US" sz="1600" smtClean="0"/>
              <a:pPr/>
              <a:t>8</a:t>
            </a:fld>
            <a:endParaRPr lang="en-US" sz="1600"/>
          </a:p>
        </p:txBody>
      </p:sp>
      <p:pic>
        <p:nvPicPr>
          <p:cNvPr id="12" name="Picture 11">
            <a:extLst>
              <a:ext uri="{FF2B5EF4-FFF2-40B4-BE49-F238E27FC236}">
                <a16:creationId xmlns:a16="http://schemas.microsoft.com/office/drawing/2014/main" xmlns="" id="{7ABD4B2D-FB5B-778E-55C5-AB0D1989AFAB}"/>
              </a:ext>
            </a:extLst>
          </p:cNvPr>
          <p:cNvPicPr>
            <a:picLocks noChangeAspect="1"/>
          </p:cNvPicPr>
          <p:nvPr/>
        </p:nvPicPr>
        <p:blipFill>
          <a:blip r:embed="rId2"/>
          <a:stretch>
            <a:fillRect/>
          </a:stretch>
        </p:blipFill>
        <p:spPr>
          <a:xfrm>
            <a:off x="1491818" y="768735"/>
            <a:ext cx="6134100" cy="2335951"/>
          </a:xfrm>
          <a:prstGeom prst="rect">
            <a:avLst/>
          </a:prstGeom>
        </p:spPr>
      </p:pic>
      <p:pic>
        <p:nvPicPr>
          <p:cNvPr id="15" name="Picture 14">
            <a:extLst>
              <a:ext uri="{FF2B5EF4-FFF2-40B4-BE49-F238E27FC236}">
                <a16:creationId xmlns:a16="http://schemas.microsoft.com/office/drawing/2014/main" xmlns="" id="{95CA49CD-2288-8B85-13B6-D31815F3C6F1}"/>
              </a:ext>
            </a:extLst>
          </p:cNvPr>
          <p:cNvPicPr>
            <a:picLocks noChangeAspect="1"/>
          </p:cNvPicPr>
          <p:nvPr/>
        </p:nvPicPr>
        <p:blipFill>
          <a:blip r:embed="rId3"/>
          <a:stretch>
            <a:fillRect/>
          </a:stretch>
        </p:blipFill>
        <p:spPr>
          <a:xfrm>
            <a:off x="677633" y="3174963"/>
            <a:ext cx="4042478" cy="1032514"/>
          </a:xfrm>
          <a:prstGeom prst="rect">
            <a:avLst/>
          </a:prstGeom>
        </p:spPr>
      </p:pic>
      <p:pic>
        <p:nvPicPr>
          <p:cNvPr id="17" name="Picture 16">
            <a:extLst>
              <a:ext uri="{FF2B5EF4-FFF2-40B4-BE49-F238E27FC236}">
                <a16:creationId xmlns:a16="http://schemas.microsoft.com/office/drawing/2014/main" xmlns="" id="{DDED8EF4-C8E5-B215-7720-C1C2F7953411}"/>
              </a:ext>
            </a:extLst>
          </p:cNvPr>
          <p:cNvPicPr>
            <a:picLocks noChangeAspect="1"/>
          </p:cNvPicPr>
          <p:nvPr/>
        </p:nvPicPr>
        <p:blipFill>
          <a:blip r:embed="rId4"/>
          <a:stretch>
            <a:fillRect/>
          </a:stretch>
        </p:blipFill>
        <p:spPr>
          <a:xfrm>
            <a:off x="637673" y="4377804"/>
            <a:ext cx="4042479" cy="1109610"/>
          </a:xfrm>
          <a:prstGeom prst="rect">
            <a:avLst/>
          </a:prstGeom>
        </p:spPr>
      </p:pic>
      <p:pic>
        <p:nvPicPr>
          <p:cNvPr id="19" name="Picture 18">
            <a:extLst>
              <a:ext uri="{FF2B5EF4-FFF2-40B4-BE49-F238E27FC236}">
                <a16:creationId xmlns:a16="http://schemas.microsoft.com/office/drawing/2014/main" xmlns="" id="{35715B19-B3EC-133E-5433-4AAAEB1541DD}"/>
              </a:ext>
            </a:extLst>
          </p:cNvPr>
          <p:cNvPicPr>
            <a:picLocks noChangeAspect="1"/>
          </p:cNvPicPr>
          <p:nvPr/>
        </p:nvPicPr>
        <p:blipFill>
          <a:blip r:embed="rId5"/>
          <a:stretch>
            <a:fillRect/>
          </a:stretch>
        </p:blipFill>
        <p:spPr>
          <a:xfrm>
            <a:off x="637673" y="5657742"/>
            <a:ext cx="4082438" cy="1109610"/>
          </a:xfrm>
          <a:prstGeom prst="rect">
            <a:avLst/>
          </a:prstGeom>
        </p:spPr>
      </p:pic>
      <p:pic>
        <p:nvPicPr>
          <p:cNvPr id="21" name="Picture 20">
            <a:extLst>
              <a:ext uri="{FF2B5EF4-FFF2-40B4-BE49-F238E27FC236}">
                <a16:creationId xmlns:a16="http://schemas.microsoft.com/office/drawing/2014/main" xmlns="" id="{34E124F1-7697-C7C4-1358-39DAC89BBE8C}"/>
              </a:ext>
            </a:extLst>
          </p:cNvPr>
          <p:cNvPicPr>
            <a:picLocks noChangeAspect="1"/>
          </p:cNvPicPr>
          <p:nvPr/>
        </p:nvPicPr>
        <p:blipFill>
          <a:blip r:embed="rId6"/>
          <a:stretch>
            <a:fillRect/>
          </a:stretch>
        </p:blipFill>
        <p:spPr>
          <a:xfrm>
            <a:off x="5118970" y="3163920"/>
            <a:ext cx="3930775" cy="1041946"/>
          </a:xfrm>
          <a:prstGeom prst="rect">
            <a:avLst/>
          </a:prstGeom>
        </p:spPr>
      </p:pic>
      <p:pic>
        <p:nvPicPr>
          <p:cNvPr id="23" name="Picture 22">
            <a:extLst>
              <a:ext uri="{FF2B5EF4-FFF2-40B4-BE49-F238E27FC236}">
                <a16:creationId xmlns:a16="http://schemas.microsoft.com/office/drawing/2014/main" xmlns="" id="{8DC07769-FF2F-CC91-C4D9-84B90F449074}"/>
              </a:ext>
            </a:extLst>
          </p:cNvPr>
          <p:cNvPicPr>
            <a:picLocks noChangeAspect="1"/>
          </p:cNvPicPr>
          <p:nvPr/>
        </p:nvPicPr>
        <p:blipFill>
          <a:blip r:embed="rId7"/>
          <a:stretch>
            <a:fillRect/>
          </a:stretch>
        </p:blipFill>
        <p:spPr>
          <a:xfrm>
            <a:off x="5118970" y="4281075"/>
            <a:ext cx="3930775" cy="1055033"/>
          </a:xfrm>
          <a:prstGeom prst="rect">
            <a:avLst/>
          </a:prstGeom>
        </p:spPr>
      </p:pic>
    </p:spTree>
    <p:extLst>
      <p:ext uri="{BB962C8B-B14F-4D97-AF65-F5344CB8AC3E}">
        <p14:creationId xmlns:p14="http://schemas.microsoft.com/office/powerpoint/2010/main" xmlns="" val="1255611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F1DD36C4-7768-6537-96AF-2044FBF4F35E}"/>
              </a:ext>
            </a:extLst>
          </p:cNvPr>
          <p:cNvSpPr>
            <a:spLocks noGrp="1"/>
          </p:cNvSpPr>
          <p:nvPr>
            <p:ph type="sldNum" sz="quarter" idx="12"/>
          </p:nvPr>
        </p:nvSpPr>
        <p:spPr/>
        <p:txBody>
          <a:bodyPr/>
          <a:lstStyle/>
          <a:p>
            <a:fld id="{D57F1E4F-1CFF-5643-939E-217C01CDF565}" type="slidenum">
              <a:rPr lang="en-US" sz="1600" smtClean="0"/>
              <a:pPr/>
              <a:t>9</a:t>
            </a:fld>
            <a:endParaRPr lang="en-US" sz="1600"/>
          </a:p>
        </p:txBody>
      </p:sp>
      <p:sp>
        <p:nvSpPr>
          <p:cNvPr id="7" name="Title 1">
            <a:extLst>
              <a:ext uri="{FF2B5EF4-FFF2-40B4-BE49-F238E27FC236}">
                <a16:creationId xmlns:a16="http://schemas.microsoft.com/office/drawing/2014/main" xmlns="" id="{653532B7-6D9D-F0A0-221F-E55B20A1A93E}"/>
              </a:ext>
            </a:extLst>
          </p:cNvPr>
          <p:cNvSpPr txBox="1">
            <a:spLocks/>
          </p:cNvSpPr>
          <p:nvPr/>
        </p:nvSpPr>
        <p:spPr>
          <a:xfrm>
            <a:off x="1299173" y="545606"/>
            <a:ext cx="7974829" cy="68719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3200" dirty="0">
                <a:solidFill>
                  <a:schemeClr val="tx1"/>
                </a:solidFill>
              </a:rPr>
              <a:t>Religion of Respondents (self-described)</a:t>
            </a:r>
          </a:p>
        </p:txBody>
      </p:sp>
      <p:pic>
        <p:nvPicPr>
          <p:cNvPr id="3" name="Picture 2">
            <a:extLst>
              <a:ext uri="{FF2B5EF4-FFF2-40B4-BE49-F238E27FC236}">
                <a16:creationId xmlns:a16="http://schemas.microsoft.com/office/drawing/2014/main" xmlns="" id="{0C4E1F90-E693-EA5B-EAB1-172014C9E34F}"/>
              </a:ext>
            </a:extLst>
          </p:cNvPr>
          <p:cNvPicPr>
            <a:picLocks noChangeAspect="1"/>
          </p:cNvPicPr>
          <p:nvPr/>
        </p:nvPicPr>
        <p:blipFill>
          <a:blip r:embed="rId2"/>
          <a:stretch>
            <a:fillRect/>
          </a:stretch>
        </p:blipFill>
        <p:spPr>
          <a:xfrm>
            <a:off x="213064" y="1437905"/>
            <a:ext cx="9292835" cy="2290716"/>
          </a:xfrm>
          <a:prstGeom prst="rect">
            <a:avLst/>
          </a:prstGeom>
        </p:spPr>
      </p:pic>
      <p:pic>
        <p:nvPicPr>
          <p:cNvPr id="10" name="Picture 9">
            <a:extLst>
              <a:ext uri="{FF2B5EF4-FFF2-40B4-BE49-F238E27FC236}">
                <a16:creationId xmlns:a16="http://schemas.microsoft.com/office/drawing/2014/main" xmlns="" id="{6A84525C-B3E9-3116-0ECB-50395F005D99}"/>
              </a:ext>
            </a:extLst>
          </p:cNvPr>
          <p:cNvPicPr>
            <a:picLocks noChangeAspect="1"/>
          </p:cNvPicPr>
          <p:nvPr/>
        </p:nvPicPr>
        <p:blipFill>
          <a:blip r:embed="rId3"/>
          <a:stretch>
            <a:fillRect/>
          </a:stretch>
        </p:blipFill>
        <p:spPr>
          <a:xfrm>
            <a:off x="819982" y="3876439"/>
            <a:ext cx="7551661" cy="2164923"/>
          </a:xfrm>
          <a:prstGeom prst="rect">
            <a:avLst/>
          </a:prstGeom>
        </p:spPr>
      </p:pic>
    </p:spTree>
    <p:extLst>
      <p:ext uri="{BB962C8B-B14F-4D97-AF65-F5344CB8AC3E}">
        <p14:creationId xmlns:p14="http://schemas.microsoft.com/office/powerpoint/2010/main" xmlns="" val="15439511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45BE9F56A6FB499DEE635ABE863339" ma:contentTypeVersion="15" ma:contentTypeDescription="Create a new document." ma:contentTypeScope="" ma:versionID="500b265826f432c68d1ba345bc8d1188">
  <xsd:schema xmlns:xsd="http://www.w3.org/2001/XMLSchema" xmlns:xs="http://www.w3.org/2001/XMLSchema" xmlns:p="http://schemas.microsoft.com/office/2006/metadata/properties" xmlns:ns2="746c6281-836e-436f-b5d5-e994418ef32c" xmlns:ns3="913fc83e-ce5c-400e-af44-790f92063708" targetNamespace="http://schemas.microsoft.com/office/2006/metadata/properties" ma:root="true" ma:fieldsID="6d23b3908eb43cf946d0660896efe335" ns2:_="" ns3:_="">
    <xsd:import namespace="746c6281-836e-436f-b5d5-e994418ef32c"/>
    <xsd:import namespace="913fc83e-ce5c-400e-af44-790f9206370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6c6281-836e-436f-b5d5-e994418ef3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13fc83e-ce5c-400e-af44-790f9206370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7a9fb0ab-adb7-4502-9498-718407586f53}" ma:internalName="TaxCatchAll" ma:showField="CatchAllData" ma:web="913fc83e-ce5c-400e-af44-790f920637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46c6281-836e-436f-b5d5-e994418ef32c">
      <Terms xmlns="http://schemas.microsoft.com/office/infopath/2007/PartnerControls"/>
    </lcf76f155ced4ddcb4097134ff3c332f>
    <TaxCatchAll xmlns="913fc83e-ce5c-400e-af44-790f9206370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A0800A-9706-4D50-8380-85631E1A803F}">
  <ds:schemaRefs>
    <ds:schemaRef ds:uri="746c6281-836e-436f-b5d5-e994418ef32c"/>
    <ds:schemaRef ds:uri="913fc83e-ce5c-400e-af44-790f9206370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D17118F-917C-4D90-980E-30EDE8D5C2D1}">
  <ds:schemaRefs>
    <ds:schemaRef ds:uri="http://www.w3.org/XML/1998/namespace"/>
    <ds:schemaRef ds:uri="746c6281-836e-436f-b5d5-e994418ef32c"/>
    <ds:schemaRef ds:uri="http://purl.org/dc/terms/"/>
    <ds:schemaRef ds:uri="http://purl.org/dc/elements/1.1/"/>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913fc83e-ce5c-400e-af44-790f92063708"/>
    <ds:schemaRef ds:uri="http://schemas.microsoft.com/office/2006/metadata/properties"/>
  </ds:schemaRefs>
</ds:datastoreItem>
</file>

<file path=customXml/itemProps3.xml><?xml version="1.0" encoding="utf-8"?>
<ds:datastoreItem xmlns:ds="http://schemas.openxmlformats.org/officeDocument/2006/customXml" ds:itemID="{489D05C3-5791-439A-BBAF-97A2D202B8C6}">
  <ds:schemaRefs>
    <ds:schemaRef ds:uri="http://schemas.microsoft.com/sharepoint/v3/contenttype/forms"/>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Facet</Template>
  <TotalTime>176</TotalTime>
  <Words>1336</Words>
  <Application>Microsoft Office PowerPoint</Application>
  <PresentationFormat>Custom</PresentationFormat>
  <Paragraphs>108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Facet</vt:lpstr>
      <vt:lpstr>Warmdene Surgery PPG Patient Survey 2023</vt:lpstr>
      <vt:lpstr>Key Demographic Statistics</vt:lpstr>
      <vt:lpstr>What works well at Warmdene Surgery?</vt:lpstr>
      <vt:lpstr>What do you think needs improving at Warmdene Surgery?</vt:lpstr>
      <vt:lpstr>What would help to improve patient experience in the future?</vt:lpstr>
      <vt:lpstr>Age of Respondents</vt:lpstr>
      <vt:lpstr>Gender of Respondents</vt:lpstr>
      <vt:lpstr>Ethnicity of Respondents</vt:lpstr>
      <vt:lpstr>Slide 9</vt:lpstr>
      <vt:lpstr>Are day-to-day activities limited due to health problems/disability?</vt:lpstr>
      <vt:lpstr>Are you a carer?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Warmdene Surgery PPG Survey 2022</dc:title>
  <dc:creator>HART, Claire (HERE)</dc:creator>
  <cp:lastModifiedBy>Stephen Leeves</cp:lastModifiedBy>
  <cp:revision>3</cp:revision>
  <dcterms:created xsi:type="dcterms:W3CDTF">2022-10-17T13:04:31Z</dcterms:created>
  <dcterms:modified xsi:type="dcterms:W3CDTF">2024-01-25T14:08:31Z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0x0101001B45BE9F56A6FB499DEE635ABE863339</vt:lpwstr>
  </property>
  <property fmtid="{D5CDD505-2E9C-101B-9397-08002B2CF9AE}" pid="3" name="MediaServiceImageTags">
    <vt:lpwstr/>
  </property>
</Properties>
</file>